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355" r:id="rId3"/>
    <p:sldId id="375" r:id="rId4"/>
    <p:sldId id="376" r:id="rId5"/>
    <p:sldId id="339" r:id="rId6"/>
    <p:sldId id="381" r:id="rId7"/>
    <p:sldId id="382" r:id="rId8"/>
    <p:sldId id="380" r:id="rId9"/>
    <p:sldId id="379" r:id="rId10"/>
    <p:sldId id="372" r:id="rId11"/>
    <p:sldId id="296" r:id="rId12"/>
    <p:sldId id="377" r:id="rId13"/>
    <p:sldId id="373" r:id="rId14"/>
    <p:sldId id="374" r:id="rId15"/>
    <p:sldId id="384" r:id="rId16"/>
    <p:sldId id="385" r:id="rId17"/>
    <p:sldId id="386" r:id="rId18"/>
    <p:sldId id="388" r:id="rId19"/>
    <p:sldId id="389" r:id="rId20"/>
    <p:sldId id="390" r:id="rId21"/>
    <p:sldId id="391" r:id="rId22"/>
    <p:sldId id="392" r:id="rId23"/>
    <p:sldId id="394" r:id="rId24"/>
    <p:sldId id="395" r:id="rId25"/>
    <p:sldId id="383" r:id="rId26"/>
    <p:sldId id="378" r:id="rId27"/>
    <p:sldId id="396" r:id="rId28"/>
    <p:sldId id="397" r:id="rId29"/>
    <p:sldId id="366" r:id="rId30"/>
    <p:sldId id="369"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5" d="100"/>
          <a:sy n="115" d="100"/>
        </p:scale>
        <p:origin x="2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947FE-DE33-4154-8525-B546997131DC}"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92FB2899-66BF-43AA-A1ED-C37BF820F79C}">
      <dgm:prSet phldrT="[Text]" custT="1"/>
      <dgm:spPr>
        <a:solidFill>
          <a:schemeClr val="accent1"/>
        </a:solidFill>
      </dgm:spPr>
      <dgm:t>
        <a:bodyPr/>
        <a:lstStyle/>
        <a:p>
          <a:r>
            <a:rPr lang="en-US" sz="1800" dirty="0"/>
            <a:t>Ministry of Health and Population (</a:t>
          </a:r>
          <a:r>
            <a:rPr lang="en-US" sz="1800" dirty="0" err="1"/>
            <a:t>MoHP</a:t>
          </a:r>
          <a:r>
            <a:rPr lang="en-US" sz="1800" dirty="0"/>
            <a:t>)</a:t>
          </a:r>
        </a:p>
      </dgm:t>
    </dgm:pt>
    <dgm:pt modelId="{B14C1314-C62F-4EF0-B275-2069437B3F41}" type="parTrans" cxnId="{74B21401-950E-4B02-BC41-41A6E72FC1E8}">
      <dgm:prSet/>
      <dgm:spPr/>
      <dgm:t>
        <a:bodyPr/>
        <a:lstStyle/>
        <a:p>
          <a:endParaRPr lang="en-US"/>
        </a:p>
      </dgm:t>
    </dgm:pt>
    <dgm:pt modelId="{9A21F8E2-54B2-4A59-88A6-E5C114FAD10D}" type="sibTrans" cxnId="{74B21401-950E-4B02-BC41-41A6E72FC1E8}">
      <dgm:prSet/>
      <dgm:spPr/>
      <dgm:t>
        <a:bodyPr/>
        <a:lstStyle/>
        <a:p>
          <a:endParaRPr lang="en-US"/>
        </a:p>
      </dgm:t>
    </dgm:pt>
    <dgm:pt modelId="{A71B3626-E6F7-4A96-9C19-6476C90160BE}">
      <dgm:prSet phldrT="[Text]" custT="1"/>
      <dgm:spPr/>
      <dgm:t>
        <a:bodyPr/>
        <a:lstStyle/>
        <a:p>
          <a:r>
            <a:rPr lang="en-US" sz="2000" dirty="0" err="1"/>
            <a:t>DoAA</a:t>
          </a:r>
          <a:endParaRPr lang="en-US" sz="2000" dirty="0"/>
        </a:p>
      </dgm:t>
    </dgm:pt>
    <dgm:pt modelId="{4FCBCB0C-5D0A-44F4-B021-3C8ECB3CFB1D}" type="parTrans" cxnId="{AB2ED4BF-B1A9-49FF-9654-190704003FF2}">
      <dgm:prSet/>
      <dgm:spPr/>
      <dgm:t>
        <a:bodyPr/>
        <a:lstStyle/>
        <a:p>
          <a:endParaRPr lang="en-US"/>
        </a:p>
      </dgm:t>
    </dgm:pt>
    <dgm:pt modelId="{515E96CE-63EB-46FF-9B8F-E9E0D204D2E1}" type="sibTrans" cxnId="{AB2ED4BF-B1A9-49FF-9654-190704003FF2}">
      <dgm:prSet/>
      <dgm:spPr/>
      <dgm:t>
        <a:bodyPr/>
        <a:lstStyle/>
        <a:p>
          <a:endParaRPr lang="en-US"/>
        </a:p>
      </dgm:t>
    </dgm:pt>
    <dgm:pt modelId="{3D95E533-4E3C-4F22-A8FB-1F1AA63A7ECA}">
      <dgm:prSet phldrT="[Text]" custT="1"/>
      <dgm:spPr/>
      <dgm:t>
        <a:bodyPr/>
        <a:lstStyle/>
        <a:p>
          <a:r>
            <a:rPr lang="en-US" sz="2000" dirty="0" err="1"/>
            <a:t>SDVK</a:t>
          </a:r>
          <a:endParaRPr lang="en-US" sz="2000" dirty="0"/>
        </a:p>
      </dgm:t>
    </dgm:pt>
    <dgm:pt modelId="{DF164295-8C62-4415-B4D4-0A19BF4D2D43}" type="parTrans" cxnId="{38238BC8-8193-4BF3-881B-737BDE2BD5BB}">
      <dgm:prSet/>
      <dgm:spPr/>
      <dgm:t>
        <a:bodyPr/>
        <a:lstStyle/>
        <a:p>
          <a:endParaRPr lang="en-US"/>
        </a:p>
      </dgm:t>
    </dgm:pt>
    <dgm:pt modelId="{DE32CD56-D4E3-4099-B18B-9EFDBE68C60A}" type="sibTrans" cxnId="{38238BC8-8193-4BF3-881B-737BDE2BD5BB}">
      <dgm:prSet/>
      <dgm:spPr/>
      <dgm:t>
        <a:bodyPr/>
        <a:lstStyle/>
        <a:p>
          <a:endParaRPr lang="en-US"/>
        </a:p>
      </dgm:t>
    </dgm:pt>
    <dgm:pt modelId="{516996F8-87D0-40E6-807B-6039F7715E4B}">
      <dgm:prSet phldrT="[Text]" custT="1"/>
      <dgm:spPr/>
      <dgm:t>
        <a:bodyPr/>
        <a:lstStyle/>
        <a:p>
          <a:r>
            <a:rPr lang="en-US" sz="2000" dirty="0" err="1"/>
            <a:t>NAMC</a:t>
          </a:r>
          <a:endParaRPr lang="en-US" sz="2000" dirty="0"/>
        </a:p>
      </dgm:t>
    </dgm:pt>
    <dgm:pt modelId="{F81D2E3B-A813-4DAF-9E8A-F880AEB81E9F}" type="parTrans" cxnId="{3DC4F285-128F-418B-9DBC-878733BB9ADD}">
      <dgm:prSet/>
      <dgm:spPr/>
      <dgm:t>
        <a:bodyPr/>
        <a:lstStyle/>
        <a:p>
          <a:endParaRPr lang="en-US"/>
        </a:p>
      </dgm:t>
    </dgm:pt>
    <dgm:pt modelId="{B3161FD2-EB77-46C2-BE60-6C2E5767C129}" type="sibTrans" cxnId="{3DC4F285-128F-418B-9DBC-878733BB9ADD}">
      <dgm:prSet/>
      <dgm:spPr/>
      <dgm:t>
        <a:bodyPr/>
        <a:lstStyle/>
        <a:p>
          <a:endParaRPr lang="en-US"/>
        </a:p>
      </dgm:t>
    </dgm:pt>
    <dgm:pt modelId="{806CA7B6-4039-479E-AE12-24E59286499B}">
      <dgm:prSet custT="1"/>
      <dgm:spPr/>
      <dgm:t>
        <a:bodyPr/>
        <a:lstStyle/>
        <a:p>
          <a:r>
            <a:rPr lang="en-US" sz="2000" dirty="0" err="1"/>
            <a:t>NARTC</a:t>
          </a:r>
          <a:endParaRPr lang="en-US" sz="2000" dirty="0"/>
        </a:p>
      </dgm:t>
    </dgm:pt>
    <dgm:pt modelId="{757C5C2F-84CF-4FAF-A4FB-B84BBF4360CF}" type="parTrans" cxnId="{D633FDBD-DD3E-4A32-8C82-C3688722CE8D}">
      <dgm:prSet/>
      <dgm:spPr/>
      <dgm:t>
        <a:bodyPr/>
        <a:lstStyle/>
        <a:p>
          <a:endParaRPr lang="en-US"/>
        </a:p>
      </dgm:t>
    </dgm:pt>
    <dgm:pt modelId="{0DC74848-32BA-4FF0-809C-DA109D2F8900}" type="sibTrans" cxnId="{D633FDBD-DD3E-4A32-8C82-C3688722CE8D}">
      <dgm:prSet/>
      <dgm:spPr/>
      <dgm:t>
        <a:bodyPr/>
        <a:lstStyle/>
        <a:p>
          <a:endParaRPr lang="en-US"/>
        </a:p>
      </dgm:t>
    </dgm:pt>
    <dgm:pt modelId="{532C31DB-9F00-4D46-97F3-73ABA1F5DA79}">
      <dgm:prSet custT="1"/>
      <dgm:spPr/>
      <dgm:t>
        <a:bodyPr/>
        <a:lstStyle/>
        <a:p>
          <a:r>
            <a:rPr lang="en-US" sz="1800" dirty="0"/>
            <a:t>Ayurveda Hospital, </a:t>
          </a:r>
          <a:r>
            <a:rPr lang="en-US" sz="1800" dirty="0" err="1"/>
            <a:t>Naradevi</a:t>
          </a:r>
          <a:endParaRPr lang="en-US" sz="1800" dirty="0"/>
        </a:p>
      </dgm:t>
    </dgm:pt>
    <dgm:pt modelId="{0689DCBB-D136-4257-904A-8B37A49D0B00}" type="parTrans" cxnId="{9EB3D9E0-8E70-4D9D-8410-9A52AC22887D}">
      <dgm:prSet/>
      <dgm:spPr/>
      <dgm:t>
        <a:bodyPr/>
        <a:lstStyle/>
        <a:p>
          <a:endParaRPr lang="en-US"/>
        </a:p>
      </dgm:t>
    </dgm:pt>
    <dgm:pt modelId="{341C5D70-68D5-4E3E-81D6-AB40E7FA2773}" type="sibTrans" cxnId="{9EB3D9E0-8E70-4D9D-8410-9A52AC22887D}">
      <dgm:prSet/>
      <dgm:spPr/>
      <dgm:t>
        <a:bodyPr/>
        <a:lstStyle/>
        <a:p>
          <a:endParaRPr lang="en-US"/>
        </a:p>
      </dgm:t>
    </dgm:pt>
    <dgm:pt modelId="{B92A3F41-0BB3-4B02-8929-C37C52B829CA}">
      <dgm:prSet custT="1"/>
      <dgm:spPr/>
      <dgm:t>
        <a:bodyPr/>
        <a:lstStyle/>
        <a:p>
          <a:r>
            <a:rPr lang="en-US" sz="2000" dirty="0" err="1"/>
            <a:t>Pashupati</a:t>
          </a:r>
          <a:r>
            <a:rPr lang="en-US" sz="2000" dirty="0"/>
            <a:t> Homeopathy Hospital</a:t>
          </a:r>
        </a:p>
      </dgm:t>
    </dgm:pt>
    <dgm:pt modelId="{3A18181E-5A69-42EE-94BA-66743C6D1D83}" type="parTrans" cxnId="{EEA9181B-CD4D-4E88-898C-26BB2C152ED2}">
      <dgm:prSet/>
      <dgm:spPr/>
      <dgm:t>
        <a:bodyPr/>
        <a:lstStyle/>
        <a:p>
          <a:endParaRPr lang="en-US"/>
        </a:p>
      </dgm:t>
    </dgm:pt>
    <dgm:pt modelId="{DB9D187E-3C67-4465-8F29-353127F840BB}" type="sibTrans" cxnId="{EEA9181B-CD4D-4E88-898C-26BB2C152ED2}">
      <dgm:prSet/>
      <dgm:spPr/>
      <dgm:t>
        <a:bodyPr/>
        <a:lstStyle/>
        <a:p>
          <a:endParaRPr lang="en-US"/>
        </a:p>
      </dgm:t>
    </dgm:pt>
    <dgm:pt modelId="{0E96FCF4-9B54-4034-A6E7-3B672FD27339}">
      <dgm:prSet custT="1"/>
      <dgm:spPr/>
      <dgm:t>
        <a:bodyPr/>
        <a:lstStyle/>
        <a:p>
          <a:r>
            <a:rPr lang="en-US" sz="1800" b="1" dirty="0">
              <a:latin typeface="Calibri" pitchFamily="34" charset="0"/>
              <a:cs typeface="Calibri" pitchFamily="34" charset="0"/>
            </a:rPr>
            <a:t>National Ayurveda, </a:t>
          </a:r>
          <a:r>
            <a:rPr lang="en-US" sz="1800" b="1" dirty="0" err="1">
              <a:latin typeface="Calibri" pitchFamily="34" charset="0"/>
              <a:cs typeface="Calibri" pitchFamily="34" charset="0"/>
            </a:rPr>
            <a:t>Panchakarma</a:t>
          </a:r>
          <a:r>
            <a:rPr lang="en-US" sz="1800" b="1" dirty="0">
              <a:latin typeface="Calibri" pitchFamily="34" charset="0"/>
              <a:cs typeface="Calibri" pitchFamily="34" charset="0"/>
            </a:rPr>
            <a:t> and Yoga Centre (Under Establishment</a:t>
          </a:r>
          <a:r>
            <a:rPr lang="en-US" sz="1100" b="1" dirty="0">
              <a:latin typeface="Calibri" pitchFamily="34" charset="0"/>
              <a:cs typeface="Calibri" pitchFamily="34" charset="0"/>
            </a:rPr>
            <a:t>)</a:t>
          </a:r>
          <a:endParaRPr lang="en-US" sz="1100" dirty="0"/>
        </a:p>
      </dgm:t>
    </dgm:pt>
    <dgm:pt modelId="{77DBD1CE-1D45-4236-B790-3F809A5269FB}" type="parTrans" cxnId="{94675708-4424-4847-82D1-CE9ACAB61AD9}">
      <dgm:prSet/>
      <dgm:spPr/>
      <dgm:t>
        <a:bodyPr/>
        <a:lstStyle/>
        <a:p>
          <a:endParaRPr lang="en-US"/>
        </a:p>
      </dgm:t>
    </dgm:pt>
    <dgm:pt modelId="{56F9B7D9-AA36-455F-9F90-6C89F797B2A4}" type="sibTrans" cxnId="{94675708-4424-4847-82D1-CE9ACAB61AD9}">
      <dgm:prSet/>
      <dgm:spPr/>
      <dgm:t>
        <a:bodyPr/>
        <a:lstStyle/>
        <a:p>
          <a:endParaRPr lang="en-US"/>
        </a:p>
      </dgm:t>
    </dgm:pt>
    <dgm:pt modelId="{A506213F-5254-40CD-AA98-406F28707672}">
      <dgm:prSet custT="1"/>
      <dgm:spPr/>
      <dgm:t>
        <a:bodyPr/>
        <a:lstStyle/>
        <a:p>
          <a:r>
            <a:rPr lang="en-US" sz="1800" b="1" dirty="0">
              <a:latin typeface="Calibri" pitchFamily="34" charset="0"/>
              <a:cs typeface="Calibri" pitchFamily="34" charset="0"/>
            </a:rPr>
            <a:t>Provincial Ayurveda Hospital </a:t>
          </a:r>
          <a:r>
            <a:rPr lang="en-US" sz="1800" b="1">
              <a:latin typeface="Calibri" pitchFamily="34" charset="0"/>
              <a:cs typeface="Calibri" pitchFamily="34" charset="0"/>
            </a:rPr>
            <a:t>- 4</a:t>
          </a:r>
          <a:endParaRPr lang="en-US" sz="1800" dirty="0"/>
        </a:p>
      </dgm:t>
    </dgm:pt>
    <dgm:pt modelId="{23342812-C8FD-4E7F-BB98-1B6217BB5177}" type="parTrans" cxnId="{509C8D21-F566-4C49-903D-01EDBF085F2C}">
      <dgm:prSet/>
      <dgm:spPr/>
      <dgm:t>
        <a:bodyPr/>
        <a:lstStyle/>
        <a:p>
          <a:endParaRPr lang="en-US"/>
        </a:p>
      </dgm:t>
    </dgm:pt>
    <dgm:pt modelId="{ACF7D6D7-A274-4BD2-8964-32C81A1FA829}" type="sibTrans" cxnId="{509C8D21-F566-4C49-903D-01EDBF085F2C}">
      <dgm:prSet/>
      <dgm:spPr/>
      <dgm:t>
        <a:bodyPr/>
        <a:lstStyle/>
        <a:p>
          <a:endParaRPr lang="en-US"/>
        </a:p>
      </dgm:t>
    </dgm:pt>
    <dgm:pt modelId="{33A9C748-80CA-4A64-8BAE-AC443EF9F139}">
      <dgm:prSet custT="1"/>
      <dgm:spPr/>
      <dgm:t>
        <a:bodyPr/>
        <a:lstStyle/>
        <a:p>
          <a:r>
            <a:rPr lang="en-US" sz="1100" b="1">
              <a:latin typeface="Calibri" pitchFamily="34" charset="0"/>
              <a:cs typeface="Calibri" pitchFamily="34" charset="0"/>
            </a:rPr>
            <a:t> </a:t>
          </a:r>
          <a:r>
            <a:rPr lang="en-US" sz="1600" b="1">
              <a:latin typeface="Calibri" pitchFamily="34" charset="0"/>
              <a:cs typeface="Calibri" pitchFamily="34" charset="0"/>
            </a:rPr>
            <a:t>District Ayurved Health Centre-60</a:t>
          </a:r>
          <a:endParaRPr lang="en-US" sz="1600" b="1" dirty="0">
            <a:latin typeface="Calibri" pitchFamily="34" charset="0"/>
            <a:cs typeface="Calibri" pitchFamily="34" charset="0"/>
          </a:endParaRPr>
        </a:p>
      </dgm:t>
    </dgm:pt>
    <dgm:pt modelId="{371990D6-26E7-4862-A844-E0956FA70A63}" type="parTrans" cxnId="{5E9459BB-B1EC-4456-AB2D-45D16ADB9169}">
      <dgm:prSet/>
      <dgm:spPr/>
      <dgm:t>
        <a:bodyPr/>
        <a:lstStyle/>
        <a:p>
          <a:endParaRPr lang="en-US"/>
        </a:p>
      </dgm:t>
    </dgm:pt>
    <dgm:pt modelId="{E1A9E470-4244-40AB-8FDF-B97C3BF54691}" type="sibTrans" cxnId="{5E9459BB-B1EC-4456-AB2D-45D16ADB9169}">
      <dgm:prSet/>
      <dgm:spPr/>
      <dgm:t>
        <a:bodyPr/>
        <a:lstStyle/>
        <a:p>
          <a:endParaRPr lang="en-US"/>
        </a:p>
      </dgm:t>
    </dgm:pt>
    <dgm:pt modelId="{17B84B4D-9E3A-4825-91AF-EC75C369EA6E}">
      <dgm:prSet custT="1"/>
      <dgm:spPr/>
      <dgm:t>
        <a:bodyPr/>
        <a:lstStyle/>
        <a:p>
          <a:r>
            <a:rPr lang="en-US" sz="1600" b="1" dirty="0">
              <a:latin typeface="Calibri" pitchFamily="34" charset="0"/>
              <a:cs typeface="Calibri" pitchFamily="34" charset="0"/>
            </a:rPr>
            <a:t>Ayurveda </a:t>
          </a:r>
          <a:r>
            <a:rPr lang="en-US" sz="1600" b="1" dirty="0" err="1">
              <a:latin typeface="Calibri" pitchFamily="34" charset="0"/>
              <a:cs typeface="Calibri" pitchFamily="34" charset="0"/>
            </a:rPr>
            <a:t>Aushadhalaya</a:t>
          </a:r>
          <a:r>
            <a:rPr lang="en-US" sz="1600" b="1" dirty="0">
              <a:latin typeface="Calibri" pitchFamily="34" charset="0"/>
              <a:cs typeface="Calibri" pitchFamily="34" charset="0"/>
            </a:rPr>
            <a:t> </a:t>
          </a:r>
          <a:r>
            <a:rPr lang="en-US" sz="1600" b="1">
              <a:latin typeface="Calibri" pitchFamily="34" charset="0"/>
              <a:cs typeface="Calibri" pitchFamily="34" charset="0"/>
            </a:rPr>
            <a:t>- 304</a:t>
          </a:r>
          <a:endParaRPr lang="en-US" sz="1600" dirty="0"/>
        </a:p>
      </dgm:t>
    </dgm:pt>
    <dgm:pt modelId="{1E54C516-CE9C-4573-A166-7243B9A2FEF6}" type="parTrans" cxnId="{D739D6D7-29B1-43CF-826C-44564F29BB19}">
      <dgm:prSet/>
      <dgm:spPr/>
      <dgm:t>
        <a:bodyPr/>
        <a:lstStyle/>
        <a:p>
          <a:endParaRPr lang="en-US"/>
        </a:p>
      </dgm:t>
    </dgm:pt>
    <dgm:pt modelId="{6009CB62-771B-488F-8E15-47B09352F95C}" type="sibTrans" cxnId="{D739D6D7-29B1-43CF-826C-44564F29BB19}">
      <dgm:prSet/>
      <dgm:spPr/>
      <dgm:t>
        <a:bodyPr/>
        <a:lstStyle/>
        <a:p>
          <a:endParaRPr lang="en-US"/>
        </a:p>
      </dgm:t>
    </dgm:pt>
    <dgm:pt modelId="{959EFE86-5637-4293-BD50-DF7BBFCF9819}">
      <dgm:prSet custT="1"/>
      <dgm:spPr/>
      <dgm:t>
        <a:bodyPr/>
        <a:lstStyle/>
        <a:p>
          <a:r>
            <a:rPr lang="en-US" sz="1800" b="1" i="1" dirty="0" err="1">
              <a:latin typeface="Calibri" pitchFamily="34" charset="0"/>
              <a:cs typeface="Calibri" pitchFamily="34" charset="0"/>
            </a:rPr>
            <a:t>Nagarik</a:t>
          </a:r>
          <a:r>
            <a:rPr lang="en-US" sz="1800" b="1" i="1" dirty="0">
              <a:latin typeface="Calibri" pitchFamily="34" charset="0"/>
              <a:cs typeface="Calibri" pitchFamily="34" charset="0"/>
            </a:rPr>
            <a:t> </a:t>
          </a:r>
          <a:r>
            <a:rPr lang="en-US" sz="1800" b="1" i="1" dirty="0" err="1">
              <a:latin typeface="Calibri" pitchFamily="34" charset="0"/>
              <a:cs typeface="Calibri" pitchFamily="34" charset="0"/>
            </a:rPr>
            <a:t>Aarogya</a:t>
          </a:r>
          <a:r>
            <a:rPr lang="en-US" sz="1800" b="1" i="1" dirty="0">
              <a:latin typeface="Calibri" pitchFamily="34" charset="0"/>
              <a:cs typeface="Calibri" pitchFamily="34" charset="0"/>
            </a:rPr>
            <a:t> Kendra </a:t>
          </a:r>
          <a:r>
            <a:rPr lang="en-US" sz="1800" b="1">
              <a:latin typeface="Calibri" pitchFamily="34" charset="0"/>
              <a:cs typeface="Calibri" pitchFamily="34" charset="0"/>
            </a:rPr>
            <a:t>- 411</a:t>
          </a:r>
          <a:endParaRPr lang="en-US" sz="1800" b="1" dirty="0">
            <a:latin typeface="Calibri" pitchFamily="34" charset="0"/>
            <a:cs typeface="Calibri" pitchFamily="34" charset="0"/>
          </a:endParaRPr>
        </a:p>
      </dgm:t>
    </dgm:pt>
    <dgm:pt modelId="{3963FC6E-2286-4289-B764-9077DFA621F3}" type="parTrans" cxnId="{DBB94FB7-25BB-4AAB-B838-E027AC797AC8}">
      <dgm:prSet/>
      <dgm:spPr/>
      <dgm:t>
        <a:bodyPr/>
        <a:lstStyle/>
        <a:p>
          <a:endParaRPr lang="en-US"/>
        </a:p>
      </dgm:t>
    </dgm:pt>
    <dgm:pt modelId="{DC46BEF9-42A9-49E5-ADC7-9F439FC4EEC4}" type="sibTrans" cxnId="{DBB94FB7-25BB-4AAB-B838-E027AC797AC8}">
      <dgm:prSet/>
      <dgm:spPr/>
      <dgm:t>
        <a:bodyPr/>
        <a:lstStyle/>
        <a:p>
          <a:endParaRPr lang="en-US"/>
        </a:p>
      </dgm:t>
    </dgm:pt>
    <dgm:pt modelId="{2A6D4F9F-B1C7-4A25-BB61-25BF76ECE579}">
      <dgm:prSet custT="1"/>
      <dgm:spPr/>
      <dgm:t>
        <a:bodyPr/>
        <a:lstStyle/>
        <a:p>
          <a:r>
            <a:rPr lang="en-US" sz="1400" dirty="0" err="1">
              <a:highlight>
                <a:srgbClr val="0000FF"/>
              </a:highlight>
            </a:rPr>
            <a:t>Distric</a:t>
          </a:r>
          <a:r>
            <a:rPr lang="en-US" sz="1400" dirty="0">
              <a:highlight>
                <a:srgbClr val="0000FF"/>
              </a:highlight>
            </a:rPr>
            <a:t> level- Ayurveda and Alternative Hospitals- 15</a:t>
          </a:r>
        </a:p>
      </dgm:t>
    </dgm:pt>
    <dgm:pt modelId="{0E852E5F-1030-400A-96F2-7F5D39D42CAD}" type="parTrans" cxnId="{B946E4F3-EE92-43DF-B097-F0F916904DB4}">
      <dgm:prSet/>
      <dgm:spPr/>
      <dgm:t>
        <a:bodyPr/>
        <a:lstStyle/>
        <a:p>
          <a:endParaRPr lang="en-US"/>
        </a:p>
      </dgm:t>
    </dgm:pt>
    <dgm:pt modelId="{1240D09C-0671-4872-97B6-CAB1E357DDF9}" type="sibTrans" cxnId="{B946E4F3-EE92-43DF-B097-F0F916904DB4}">
      <dgm:prSet/>
      <dgm:spPr/>
      <dgm:t>
        <a:bodyPr/>
        <a:lstStyle/>
        <a:p>
          <a:endParaRPr lang="en-US"/>
        </a:p>
      </dgm:t>
    </dgm:pt>
    <dgm:pt modelId="{4677377D-A232-4C0D-81A9-C7A80260BB29}">
      <dgm:prSet custT="1"/>
      <dgm:spPr/>
      <dgm:t>
        <a:bodyPr/>
        <a:lstStyle/>
        <a:p>
          <a:r>
            <a:rPr lang="en-US" sz="1800">
              <a:highlight>
                <a:srgbClr val="FF0000"/>
              </a:highlight>
            </a:rPr>
            <a:t>Local level Ayurveda Hospital-1 </a:t>
          </a:r>
          <a:endParaRPr lang="en-US" sz="1300" dirty="0"/>
        </a:p>
      </dgm:t>
    </dgm:pt>
    <dgm:pt modelId="{FF23A27E-838F-4CEB-B325-DD892CAB809F}" type="parTrans" cxnId="{AC674411-CE62-41D9-A52A-116BD29AECB4}">
      <dgm:prSet/>
      <dgm:spPr/>
      <dgm:t>
        <a:bodyPr/>
        <a:lstStyle/>
        <a:p>
          <a:endParaRPr lang="en-US"/>
        </a:p>
      </dgm:t>
    </dgm:pt>
    <dgm:pt modelId="{D8968F94-8067-4CB0-A95E-8ECC124D711D}" type="sibTrans" cxnId="{AC674411-CE62-41D9-A52A-116BD29AECB4}">
      <dgm:prSet/>
      <dgm:spPr/>
      <dgm:t>
        <a:bodyPr/>
        <a:lstStyle/>
        <a:p>
          <a:endParaRPr lang="en-US"/>
        </a:p>
      </dgm:t>
    </dgm:pt>
    <dgm:pt modelId="{4489E65B-F515-4AF7-B3D4-90C5E9F939BC}" type="pres">
      <dgm:prSet presAssocID="{02F947FE-DE33-4154-8525-B546997131DC}" presName="hierChild1" presStyleCnt="0">
        <dgm:presLayoutVars>
          <dgm:orgChart val="1"/>
          <dgm:chPref val="1"/>
          <dgm:dir/>
          <dgm:animOne val="branch"/>
          <dgm:animLvl val="lvl"/>
          <dgm:resizeHandles/>
        </dgm:presLayoutVars>
      </dgm:prSet>
      <dgm:spPr/>
    </dgm:pt>
    <dgm:pt modelId="{22D8603C-916C-448D-B3DE-34D1C74AF4B1}" type="pres">
      <dgm:prSet presAssocID="{92FB2899-66BF-43AA-A1ED-C37BF820F79C}" presName="hierRoot1" presStyleCnt="0">
        <dgm:presLayoutVars>
          <dgm:hierBranch val="init"/>
        </dgm:presLayoutVars>
      </dgm:prSet>
      <dgm:spPr/>
    </dgm:pt>
    <dgm:pt modelId="{15D7B765-E657-4C43-A0D4-AE42571C9DA8}" type="pres">
      <dgm:prSet presAssocID="{92FB2899-66BF-43AA-A1ED-C37BF820F79C}" presName="rootComposite1" presStyleCnt="0"/>
      <dgm:spPr/>
    </dgm:pt>
    <dgm:pt modelId="{7897EED2-9B9B-4319-AECF-6ECA4BA5058A}" type="pres">
      <dgm:prSet presAssocID="{92FB2899-66BF-43AA-A1ED-C37BF820F79C}" presName="rootText1" presStyleLbl="node0" presStyleIdx="0" presStyleCnt="3" custScaleX="342046" custScaleY="180838" custLinFactNeighborX="70328" custLinFactNeighborY="22670">
        <dgm:presLayoutVars>
          <dgm:chPref val="3"/>
        </dgm:presLayoutVars>
      </dgm:prSet>
      <dgm:spPr/>
    </dgm:pt>
    <dgm:pt modelId="{8701AC62-4EC6-454F-9F3C-E97252A250A9}" type="pres">
      <dgm:prSet presAssocID="{92FB2899-66BF-43AA-A1ED-C37BF820F79C}" presName="rootConnector1" presStyleLbl="node1" presStyleIdx="0" presStyleCnt="0"/>
      <dgm:spPr/>
    </dgm:pt>
    <dgm:pt modelId="{B2BD2345-DD93-4CE1-AA4E-1ED9F8239681}" type="pres">
      <dgm:prSet presAssocID="{92FB2899-66BF-43AA-A1ED-C37BF820F79C}" presName="hierChild2" presStyleCnt="0"/>
      <dgm:spPr/>
    </dgm:pt>
    <dgm:pt modelId="{EC375A97-F008-4178-A31E-4324DC553B2D}" type="pres">
      <dgm:prSet presAssocID="{4FCBCB0C-5D0A-44F4-B021-3C8ECB3CFB1D}" presName="Name37" presStyleLbl="parChTrans1D2" presStyleIdx="0" presStyleCnt="6"/>
      <dgm:spPr/>
    </dgm:pt>
    <dgm:pt modelId="{7A025092-29D2-4FA8-B3D6-699C5871FDB8}" type="pres">
      <dgm:prSet presAssocID="{A71B3626-E6F7-4A96-9C19-6476C90160BE}" presName="hierRoot2" presStyleCnt="0">
        <dgm:presLayoutVars>
          <dgm:hierBranch val="init"/>
        </dgm:presLayoutVars>
      </dgm:prSet>
      <dgm:spPr/>
    </dgm:pt>
    <dgm:pt modelId="{C1BC8403-7817-45FF-93BF-8F535A3B7DC0}" type="pres">
      <dgm:prSet presAssocID="{A71B3626-E6F7-4A96-9C19-6476C90160BE}" presName="rootComposite" presStyleCnt="0"/>
      <dgm:spPr/>
    </dgm:pt>
    <dgm:pt modelId="{BF2C9425-5902-40AF-A280-54C764CCF862}" type="pres">
      <dgm:prSet presAssocID="{A71B3626-E6F7-4A96-9C19-6476C90160BE}" presName="rootText" presStyleLbl="node2" presStyleIdx="0" presStyleCnt="6">
        <dgm:presLayoutVars>
          <dgm:chPref val="3"/>
        </dgm:presLayoutVars>
      </dgm:prSet>
      <dgm:spPr/>
    </dgm:pt>
    <dgm:pt modelId="{E4EE706C-F302-4E4F-B44B-7C4A3483CCE9}" type="pres">
      <dgm:prSet presAssocID="{A71B3626-E6F7-4A96-9C19-6476C90160BE}" presName="rootConnector" presStyleLbl="node2" presStyleIdx="0" presStyleCnt="6"/>
      <dgm:spPr/>
    </dgm:pt>
    <dgm:pt modelId="{33A88FF5-EA52-4946-ADF8-94B48E219A1E}" type="pres">
      <dgm:prSet presAssocID="{A71B3626-E6F7-4A96-9C19-6476C90160BE}" presName="hierChild4" presStyleCnt="0"/>
      <dgm:spPr/>
    </dgm:pt>
    <dgm:pt modelId="{5D733799-3893-4776-B126-99BEDF99686D}" type="pres">
      <dgm:prSet presAssocID="{77DBD1CE-1D45-4236-B790-3F809A5269FB}" presName="Name37" presStyleLbl="parChTrans1D3" presStyleIdx="0" presStyleCnt="5"/>
      <dgm:spPr/>
    </dgm:pt>
    <dgm:pt modelId="{57AC083D-9EE5-4F83-AEDE-9AFA792A75DF}" type="pres">
      <dgm:prSet presAssocID="{0E96FCF4-9B54-4034-A6E7-3B672FD27339}" presName="hierRoot2" presStyleCnt="0">
        <dgm:presLayoutVars>
          <dgm:hierBranch val="init"/>
        </dgm:presLayoutVars>
      </dgm:prSet>
      <dgm:spPr/>
    </dgm:pt>
    <dgm:pt modelId="{6C09237C-86D0-4996-9614-ECF675DD0D77}" type="pres">
      <dgm:prSet presAssocID="{0E96FCF4-9B54-4034-A6E7-3B672FD27339}" presName="rootComposite" presStyleCnt="0"/>
      <dgm:spPr/>
    </dgm:pt>
    <dgm:pt modelId="{F0F8E418-41A8-47ED-8CD8-40BE162A146A}" type="pres">
      <dgm:prSet presAssocID="{0E96FCF4-9B54-4034-A6E7-3B672FD27339}" presName="rootText" presStyleLbl="node3" presStyleIdx="0" presStyleCnt="5" custScaleX="425560" custScaleY="99171">
        <dgm:presLayoutVars>
          <dgm:chPref val="3"/>
        </dgm:presLayoutVars>
      </dgm:prSet>
      <dgm:spPr/>
    </dgm:pt>
    <dgm:pt modelId="{23B1DE17-A5F1-4A80-B2D2-D89D2B1B887C}" type="pres">
      <dgm:prSet presAssocID="{0E96FCF4-9B54-4034-A6E7-3B672FD27339}" presName="rootConnector" presStyleLbl="node3" presStyleIdx="0" presStyleCnt="5"/>
      <dgm:spPr/>
    </dgm:pt>
    <dgm:pt modelId="{E8DA8B39-54E8-4DFF-8397-CBAAAE6344B6}" type="pres">
      <dgm:prSet presAssocID="{0E96FCF4-9B54-4034-A6E7-3B672FD27339}" presName="hierChild4" presStyleCnt="0"/>
      <dgm:spPr/>
    </dgm:pt>
    <dgm:pt modelId="{6CD51461-5BF0-4F75-B90D-92CAF85C12A1}" type="pres">
      <dgm:prSet presAssocID="{0E96FCF4-9B54-4034-A6E7-3B672FD27339}" presName="hierChild5" presStyleCnt="0"/>
      <dgm:spPr/>
    </dgm:pt>
    <dgm:pt modelId="{3EF89CF9-704D-404C-A9E0-9A1C3756918C}" type="pres">
      <dgm:prSet presAssocID="{23342812-C8FD-4E7F-BB98-1B6217BB5177}" presName="Name37" presStyleLbl="parChTrans1D3" presStyleIdx="1" presStyleCnt="5"/>
      <dgm:spPr/>
    </dgm:pt>
    <dgm:pt modelId="{208A0AA0-B25C-429E-BFA5-7B1B459F4C12}" type="pres">
      <dgm:prSet presAssocID="{A506213F-5254-40CD-AA98-406F28707672}" presName="hierRoot2" presStyleCnt="0">
        <dgm:presLayoutVars>
          <dgm:hierBranch val="init"/>
        </dgm:presLayoutVars>
      </dgm:prSet>
      <dgm:spPr/>
    </dgm:pt>
    <dgm:pt modelId="{AAFD0FC5-43E6-417F-98A5-F3E8F00F65F0}" type="pres">
      <dgm:prSet presAssocID="{A506213F-5254-40CD-AA98-406F28707672}" presName="rootComposite" presStyleCnt="0"/>
      <dgm:spPr/>
    </dgm:pt>
    <dgm:pt modelId="{78EA7B75-FE3E-487C-A8A4-D3DE148F2A2A}" type="pres">
      <dgm:prSet presAssocID="{A506213F-5254-40CD-AA98-406F28707672}" presName="rootText" presStyleLbl="node3" presStyleIdx="1" presStyleCnt="5" custScaleX="208756" custScaleY="94753" custLinFactNeighborX="-390" custLinFactNeighborY="-21205">
        <dgm:presLayoutVars>
          <dgm:chPref val="3"/>
        </dgm:presLayoutVars>
      </dgm:prSet>
      <dgm:spPr/>
    </dgm:pt>
    <dgm:pt modelId="{0F56A0DA-7BC1-4734-A022-28ECD5764093}" type="pres">
      <dgm:prSet presAssocID="{A506213F-5254-40CD-AA98-406F28707672}" presName="rootConnector" presStyleLbl="node3" presStyleIdx="1" presStyleCnt="5"/>
      <dgm:spPr/>
    </dgm:pt>
    <dgm:pt modelId="{66531198-D3DE-442B-946E-C33CE9423231}" type="pres">
      <dgm:prSet presAssocID="{A506213F-5254-40CD-AA98-406F28707672}" presName="hierChild4" presStyleCnt="0"/>
      <dgm:spPr/>
    </dgm:pt>
    <dgm:pt modelId="{C3BAE215-E193-4D37-96E2-1D1412B9B224}" type="pres">
      <dgm:prSet presAssocID="{A506213F-5254-40CD-AA98-406F28707672}" presName="hierChild5" presStyleCnt="0"/>
      <dgm:spPr/>
    </dgm:pt>
    <dgm:pt modelId="{DB92152D-A40E-46B8-ABF2-A94594946908}" type="pres">
      <dgm:prSet presAssocID="{371990D6-26E7-4862-A844-E0956FA70A63}" presName="Name37" presStyleLbl="parChTrans1D3" presStyleIdx="2" presStyleCnt="5"/>
      <dgm:spPr/>
    </dgm:pt>
    <dgm:pt modelId="{C5A5716A-0F42-4103-AE07-986A4ED42317}" type="pres">
      <dgm:prSet presAssocID="{33A9C748-80CA-4A64-8BAE-AC443EF9F139}" presName="hierRoot2" presStyleCnt="0">
        <dgm:presLayoutVars>
          <dgm:hierBranch val="init"/>
        </dgm:presLayoutVars>
      </dgm:prSet>
      <dgm:spPr/>
    </dgm:pt>
    <dgm:pt modelId="{69BE00B5-AE05-4797-89CF-E711DB8E1D00}" type="pres">
      <dgm:prSet presAssocID="{33A9C748-80CA-4A64-8BAE-AC443EF9F139}" presName="rootComposite" presStyleCnt="0"/>
      <dgm:spPr/>
    </dgm:pt>
    <dgm:pt modelId="{F013A093-AF56-4028-AF34-69A2E2A73DEA}" type="pres">
      <dgm:prSet presAssocID="{33A9C748-80CA-4A64-8BAE-AC443EF9F139}" presName="rootText" presStyleLbl="node3" presStyleIdx="2" presStyleCnt="5" custScaleX="208868" custScaleY="99107" custLinFactNeighborY="-40619">
        <dgm:presLayoutVars>
          <dgm:chPref val="3"/>
        </dgm:presLayoutVars>
      </dgm:prSet>
      <dgm:spPr/>
    </dgm:pt>
    <dgm:pt modelId="{57D1452A-ADC5-4198-BAD6-7634903F94AA}" type="pres">
      <dgm:prSet presAssocID="{33A9C748-80CA-4A64-8BAE-AC443EF9F139}" presName="rootConnector" presStyleLbl="node3" presStyleIdx="2" presStyleCnt="5"/>
      <dgm:spPr/>
    </dgm:pt>
    <dgm:pt modelId="{01E537ED-E920-4E1D-AD2F-4E2AA049C81F}" type="pres">
      <dgm:prSet presAssocID="{33A9C748-80CA-4A64-8BAE-AC443EF9F139}" presName="hierChild4" presStyleCnt="0"/>
      <dgm:spPr/>
    </dgm:pt>
    <dgm:pt modelId="{FD7351AD-CAA3-4066-99BD-E691DF8DB689}" type="pres">
      <dgm:prSet presAssocID="{33A9C748-80CA-4A64-8BAE-AC443EF9F139}" presName="hierChild5" presStyleCnt="0"/>
      <dgm:spPr/>
    </dgm:pt>
    <dgm:pt modelId="{7D8A4AE3-F905-4668-B065-079A232A8DEC}" type="pres">
      <dgm:prSet presAssocID="{1E54C516-CE9C-4573-A166-7243B9A2FEF6}" presName="Name37" presStyleLbl="parChTrans1D3" presStyleIdx="3" presStyleCnt="5"/>
      <dgm:spPr/>
    </dgm:pt>
    <dgm:pt modelId="{4B4DF99F-BDE0-4F3B-A9BA-AB37A85C4DDD}" type="pres">
      <dgm:prSet presAssocID="{17B84B4D-9E3A-4825-91AF-EC75C369EA6E}" presName="hierRoot2" presStyleCnt="0">
        <dgm:presLayoutVars>
          <dgm:hierBranch val="init"/>
        </dgm:presLayoutVars>
      </dgm:prSet>
      <dgm:spPr/>
    </dgm:pt>
    <dgm:pt modelId="{8D7309C2-12D8-467A-BFB6-49D9D6139A6C}" type="pres">
      <dgm:prSet presAssocID="{17B84B4D-9E3A-4825-91AF-EC75C369EA6E}" presName="rootComposite" presStyleCnt="0"/>
      <dgm:spPr/>
    </dgm:pt>
    <dgm:pt modelId="{65ECD69D-981E-4F2D-B215-A4118C9F579F}" type="pres">
      <dgm:prSet presAssocID="{17B84B4D-9E3A-4825-91AF-EC75C369EA6E}" presName="rootText" presStyleLbl="node3" presStyleIdx="3" presStyleCnt="5" custScaleX="196737" custScaleY="142404" custLinFactNeighborX="873" custLinFactNeighborY="-74630">
        <dgm:presLayoutVars>
          <dgm:chPref val="3"/>
        </dgm:presLayoutVars>
      </dgm:prSet>
      <dgm:spPr/>
    </dgm:pt>
    <dgm:pt modelId="{B2164FE4-4517-4625-A1BA-DEE1CED83B05}" type="pres">
      <dgm:prSet presAssocID="{17B84B4D-9E3A-4825-91AF-EC75C369EA6E}" presName="rootConnector" presStyleLbl="node3" presStyleIdx="3" presStyleCnt="5"/>
      <dgm:spPr/>
    </dgm:pt>
    <dgm:pt modelId="{65DD686B-E73E-42F8-A666-4C95CAF882B9}" type="pres">
      <dgm:prSet presAssocID="{17B84B4D-9E3A-4825-91AF-EC75C369EA6E}" presName="hierChild4" presStyleCnt="0"/>
      <dgm:spPr/>
    </dgm:pt>
    <dgm:pt modelId="{1ED7F315-6860-4097-8C81-C71CA5F8EB66}" type="pres">
      <dgm:prSet presAssocID="{17B84B4D-9E3A-4825-91AF-EC75C369EA6E}" presName="hierChild5" presStyleCnt="0"/>
      <dgm:spPr/>
    </dgm:pt>
    <dgm:pt modelId="{C4AD22E2-B4E8-4B84-9BCD-1FB96B700586}" type="pres">
      <dgm:prSet presAssocID="{3963FC6E-2286-4289-B764-9077DFA621F3}" presName="Name37" presStyleLbl="parChTrans1D3" presStyleIdx="4" presStyleCnt="5"/>
      <dgm:spPr/>
    </dgm:pt>
    <dgm:pt modelId="{FF303B28-C6AC-491D-BB74-989010C17FBA}" type="pres">
      <dgm:prSet presAssocID="{959EFE86-5637-4293-BD50-DF7BBFCF9819}" presName="hierRoot2" presStyleCnt="0">
        <dgm:presLayoutVars>
          <dgm:hierBranch val="init"/>
        </dgm:presLayoutVars>
      </dgm:prSet>
      <dgm:spPr/>
    </dgm:pt>
    <dgm:pt modelId="{781BF0E2-D6A9-4AFC-9CD9-C74DFD7A49E7}" type="pres">
      <dgm:prSet presAssocID="{959EFE86-5637-4293-BD50-DF7BBFCF9819}" presName="rootComposite" presStyleCnt="0"/>
      <dgm:spPr/>
    </dgm:pt>
    <dgm:pt modelId="{22EB658E-F48D-4C7C-889C-F662C06B5D59}" type="pres">
      <dgm:prSet presAssocID="{959EFE86-5637-4293-BD50-DF7BBFCF9819}" presName="rootText" presStyleLbl="node3" presStyleIdx="4" presStyleCnt="5" custScaleX="211061" custScaleY="127342" custLinFactNeighborY="-80522">
        <dgm:presLayoutVars>
          <dgm:chPref val="3"/>
        </dgm:presLayoutVars>
      </dgm:prSet>
      <dgm:spPr/>
    </dgm:pt>
    <dgm:pt modelId="{587DA4FE-4C87-4759-ABD9-3AF92DC455B4}" type="pres">
      <dgm:prSet presAssocID="{959EFE86-5637-4293-BD50-DF7BBFCF9819}" presName="rootConnector" presStyleLbl="node3" presStyleIdx="4" presStyleCnt="5"/>
      <dgm:spPr/>
    </dgm:pt>
    <dgm:pt modelId="{4FAA1906-E601-4E28-AB35-C4C9B1296924}" type="pres">
      <dgm:prSet presAssocID="{959EFE86-5637-4293-BD50-DF7BBFCF9819}" presName="hierChild4" presStyleCnt="0"/>
      <dgm:spPr/>
    </dgm:pt>
    <dgm:pt modelId="{68FCC377-29D8-43E8-BF1B-3BD967E57168}" type="pres">
      <dgm:prSet presAssocID="{959EFE86-5637-4293-BD50-DF7BBFCF9819}" presName="hierChild5" presStyleCnt="0"/>
      <dgm:spPr/>
    </dgm:pt>
    <dgm:pt modelId="{D6B8339E-E210-46D3-8BFE-AC9E0B40CDC9}" type="pres">
      <dgm:prSet presAssocID="{A71B3626-E6F7-4A96-9C19-6476C90160BE}" presName="hierChild5" presStyleCnt="0"/>
      <dgm:spPr/>
    </dgm:pt>
    <dgm:pt modelId="{315533CF-E19F-402E-83E7-C0C4485194EE}" type="pres">
      <dgm:prSet presAssocID="{DF164295-8C62-4415-B4D4-0A19BF4D2D43}" presName="Name37" presStyleLbl="parChTrans1D2" presStyleIdx="1" presStyleCnt="6"/>
      <dgm:spPr/>
    </dgm:pt>
    <dgm:pt modelId="{1EE6012D-896F-4EF7-810D-2B471AE41D34}" type="pres">
      <dgm:prSet presAssocID="{3D95E533-4E3C-4F22-A8FB-1F1AA63A7ECA}" presName="hierRoot2" presStyleCnt="0">
        <dgm:presLayoutVars>
          <dgm:hierBranch val="init"/>
        </dgm:presLayoutVars>
      </dgm:prSet>
      <dgm:spPr/>
    </dgm:pt>
    <dgm:pt modelId="{031102D7-2469-42BC-AF2D-CAB13E450FA6}" type="pres">
      <dgm:prSet presAssocID="{3D95E533-4E3C-4F22-A8FB-1F1AA63A7ECA}" presName="rootComposite" presStyleCnt="0"/>
      <dgm:spPr/>
    </dgm:pt>
    <dgm:pt modelId="{E5F08B9B-A630-4963-9BAD-83B85087999D}" type="pres">
      <dgm:prSet presAssocID="{3D95E533-4E3C-4F22-A8FB-1F1AA63A7ECA}" presName="rootText" presStyleLbl="node2" presStyleIdx="1" presStyleCnt="6">
        <dgm:presLayoutVars>
          <dgm:chPref val="3"/>
        </dgm:presLayoutVars>
      </dgm:prSet>
      <dgm:spPr/>
    </dgm:pt>
    <dgm:pt modelId="{3B1EFE38-DEAB-4C11-A2EA-00266984039B}" type="pres">
      <dgm:prSet presAssocID="{3D95E533-4E3C-4F22-A8FB-1F1AA63A7ECA}" presName="rootConnector" presStyleLbl="node2" presStyleIdx="1" presStyleCnt="6"/>
      <dgm:spPr/>
    </dgm:pt>
    <dgm:pt modelId="{603D1FC0-327D-497E-9A97-6FB40272000F}" type="pres">
      <dgm:prSet presAssocID="{3D95E533-4E3C-4F22-A8FB-1F1AA63A7ECA}" presName="hierChild4" presStyleCnt="0"/>
      <dgm:spPr/>
    </dgm:pt>
    <dgm:pt modelId="{1A179D4F-610C-4059-BCF2-2FED9E5A0A4C}" type="pres">
      <dgm:prSet presAssocID="{3D95E533-4E3C-4F22-A8FB-1F1AA63A7ECA}" presName="hierChild5" presStyleCnt="0"/>
      <dgm:spPr/>
    </dgm:pt>
    <dgm:pt modelId="{4F8B5D06-6B06-406B-8D8B-3832C166EBAE}" type="pres">
      <dgm:prSet presAssocID="{F81D2E3B-A813-4DAF-9E8A-F880AEB81E9F}" presName="Name37" presStyleLbl="parChTrans1D2" presStyleIdx="2" presStyleCnt="6"/>
      <dgm:spPr/>
    </dgm:pt>
    <dgm:pt modelId="{B49A1F89-E592-4738-ABAF-ABC2453EC0FD}" type="pres">
      <dgm:prSet presAssocID="{516996F8-87D0-40E6-807B-6039F7715E4B}" presName="hierRoot2" presStyleCnt="0">
        <dgm:presLayoutVars>
          <dgm:hierBranch val="init"/>
        </dgm:presLayoutVars>
      </dgm:prSet>
      <dgm:spPr/>
    </dgm:pt>
    <dgm:pt modelId="{0D3D33B7-DE16-4BF3-8983-7AA20B1CD296}" type="pres">
      <dgm:prSet presAssocID="{516996F8-87D0-40E6-807B-6039F7715E4B}" presName="rootComposite" presStyleCnt="0"/>
      <dgm:spPr/>
    </dgm:pt>
    <dgm:pt modelId="{13D53B4F-DA95-4ED0-898C-4D06CD798587}" type="pres">
      <dgm:prSet presAssocID="{516996F8-87D0-40E6-807B-6039F7715E4B}" presName="rootText" presStyleLbl="node2" presStyleIdx="2" presStyleCnt="6">
        <dgm:presLayoutVars>
          <dgm:chPref val="3"/>
        </dgm:presLayoutVars>
      </dgm:prSet>
      <dgm:spPr/>
    </dgm:pt>
    <dgm:pt modelId="{03842937-248B-47DD-95ED-E166724DD50B}" type="pres">
      <dgm:prSet presAssocID="{516996F8-87D0-40E6-807B-6039F7715E4B}" presName="rootConnector" presStyleLbl="node2" presStyleIdx="2" presStyleCnt="6"/>
      <dgm:spPr/>
    </dgm:pt>
    <dgm:pt modelId="{E306B10D-3400-49DD-9E07-8F7680277036}" type="pres">
      <dgm:prSet presAssocID="{516996F8-87D0-40E6-807B-6039F7715E4B}" presName="hierChild4" presStyleCnt="0"/>
      <dgm:spPr/>
    </dgm:pt>
    <dgm:pt modelId="{96EBFCB3-919C-4863-A661-C8ED66F28299}" type="pres">
      <dgm:prSet presAssocID="{516996F8-87D0-40E6-807B-6039F7715E4B}" presName="hierChild5" presStyleCnt="0"/>
      <dgm:spPr/>
    </dgm:pt>
    <dgm:pt modelId="{91CEB9CE-172E-413A-96C7-226C9B68A6D7}" type="pres">
      <dgm:prSet presAssocID="{757C5C2F-84CF-4FAF-A4FB-B84BBF4360CF}" presName="Name37" presStyleLbl="parChTrans1D2" presStyleIdx="3" presStyleCnt="6"/>
      <dgm:spPr/>
    </dgm:pt>
    <dgm:pt modelId="{33B6E37B-1EC8-467A-ADFB-6B139A400FD3}" type="pres">
      <dgm:prSet presAssocID="{806CA7B6-4039-479E-AE12-24E59286499B}" presName="hierRoot2" presStyleCnt="0">
        <dgm:presLayoutVars>
          <dgm:hierBranch val="init"/>
        </dgm:presLayoutVars>
      </dgm:prSet>
      <dgm:spPr/>
    </dgm:pt>
    <dgm:pt modelId="{84B486B2-7BE5-46D6-9F45-F296765C8C46}" type="pres">
      <dgm:prSet presAssocID="{806CA7B6-4039-479E-AE12-24E59286499B}" presName="rootComposite" presStyleCnt="0"/>
      <dgm:spPr/>
    </dgm:pt>
    <dgm:pt modelId="{578EBB5E-8255-45BC-9AF2-DD4FFC52C0E2}" type="pres">
      <dgm:prSet presAssocID="{806CA7B6-4039-479E-AE12-24E59286499B}" presName="rootText" presStyleLbl="node2" presStyleIdx="3" presStyleCnt="6">
        <dgm:presLayoutVars>
          <dgm:chPref val="3"/>
        </dgm:presLayoutVars>
      </dgm:prSet>
      <dgm:spPr/>
    </dgm:pt>
    <dgm:pt modelId="{E6BF7EBB-8B94-4F5E-A73D-88B04182EF05}" type="pres">
      <dgm:prSet presAssocID="{806CA7B6-4039-479E-AE12-24E59286499B}" presName="rootConnector" presStyleLbl="node2" presStyleIdx="3" presStyleCnt="6"/>
      <dgm:spPr/>
    </dgm:pt>
    <dgm:pt modelId="{EC59D455-7C6A-4C3A-9161-1E57B90C2DCA}" type="pres">
      <dgm:prSet presAssocID="{806CA7B6-4039-479E-AE12-24E59286499B}" presName="hierChild4" presStyleCnt="0"/>
      <dgm:spPr/>
    </dgm:pt>
    <dgm:pt modelId="{B835E7C6-C4AD-48C7-8C41-BA77E925FECF}" type="pres">
      <dgm:prSet presAssocID="{806CA7B6-4039-479E-AE12-24E59286499B}" presName="hierChild5" presStyleCnt="0"/>
      <dgm:spPr/>
    </dgm:pt>
    <dgm:pt modelId="{919C5D6B-1F10-47A0-871E-2899FB8AB03E}" type="pres">
      <dgm:prSet presAssocID="{0689DCBB-D136-4257-904A-8B37A49D0B00}" presName="Name37" presStyleLbl="parChTrans1D2" presStyleIdx="4" presStyleCnt="6"/>
      <dgm:spPr/>
    </dgm:pt>
    <dgm:pt modelId="{CEBFE189-C4CA-4020-8F38-C1A2505499B0}" type="pres">
      <dgm:prSet presAssocID="{532C31DB-9F00-4D46-97F3-73ABA1F5DA79}" presName="hierRoot2" presStyleCnt="0">
        <dgm:presLayoutVars>
          <dgm:hierBranch val="init"/>
        </dgm:presLayoutVars>
      </dgm:prSet>
      <dgm:spPr/>
    </dgm:pt>
    <dgm:pt modelId="{E8424200-C9D6-40BA-AAED-9970AA5AD7FF}" type="pres">
      <dgm:prSet presAssocID="{532C31DB-9F00-4D46-97F3-73ABA1F5DA79}" presName="rootComposite" presStyleCnt="0"/>
      <dgm:spPr/>
    </dgm:pt>
    <dgm:pt modelId="{817C74CE-EA04-4635-A294-C04EAE994C75}" type="pres">
      <dgm:prSet presAssocID="{532C31DB-9F00-4D46-97F3-73ABA1F5DA79}" presName="rootText" presStyleLbl="node2" presStyleIdx="4" presStyleCnt="6" custScaleY="236440">
        <dgm:presLayoutVars>
          <dgm:chPref val="3"/>
        </dgm:presLayoutVars>
      </dgm:prSet>
      <dgm:spPr/>
    </dgm:pt>
    <dgm:pt modelId="{F584B14A-8648-42D2-811D-1499F10C3AF8}" type="pres">
      <dgm:prSet presAssocID="{532C31DB-9F00-4D46-97F3-73ABA1F5DA79}" presName="rootConnector" presStyleLbl="node2" presStyleIdx="4" presStyleCnt="6"/>
      <dgm:spPr/>
    </dgm:pt>
    <dgm:pt modelId="{7C439A92-9ACD-41DA-ABFF-4EAD1738C905}" type="pres">
      <dgm:prSet presAssocID="{532C31DB-9F00-4D46-97F3-73ABA1F5DA79}" presName="hierChild4" presStyleCnt="0"/>
      <dgm:spPr/>
    </dgm:pt>
    <dgm:pt modelId="{791D4C4C-9001-4952-B8C2-945BB7C13B86}" type="pres">
      <dgm:prSet presAssocID="{532C31DB-9F00-4D46-97F3-73ABA1F5DA79}" presName="hierChild5" presStyleCnt="0"/>
      <dgm:spPr/>
    </dgm:pt>
    <dgm:pt modelId="{5CA780DE-14C5-45F8-AC9F-EC9E8A628C33}" type="pres">
      <dgm:prSet presAssocID="{3A18181E-5A69-42EE-94BA-66743C6D1D83}" presName="Name37" presStyleLbl="parChTrans1D2" presStyleIdx="5" presStyleCnt="6"/>
      <dgm:spPr/>
    </dgm:pt>
    <dgm:pt modelId="{AB8349D8-5007-4F10-B393-4C74ABB90B6E}" type="pres">
      <dgm:prSet presAssocID="{B92A3F41-0BB3-4B02-8929-C37C52B829CA}" presName="hierRoot2" presStyleCnt="0">
        <dgm:presLayoutVars>
          <dgm:hierBranch val="init"/>
        </dgm:presLayoutVars>
      </dgm:prSet>
      <dgm:spPr/>
    </dgm:pt>
    <dgm:pt modelId="{43B60BA2-37CC-488E-B006-ECE818E3E159}" type="pres">
      <dgm:prSet presAssocID="{B92A3F41-0BB3-4B02-8929-C37C52B829CA}" presName="rootComposite" presStyleCnt="0"/>
      <dgm:spPr/>
    </dgm:pt>
    <dgm:pt modelId="{DEAD99D5-F9B2-4A80-8729-5A701F3EC4D5}" type="pres">
      <dgm:prSet presAssocID="{B92A3F41-0BB3-4B02-8929-C37C52B829CA}" presName="rootText" presStyleLbl="node2" presStyleIdx="5" presStyleCnt="6" custScaleX="141766" custScaleY="373338" custLinFactNeighborX="223">
        <dgm:presLayoutVars>
          <dgm:chPref val="3"/>
        </dgm:presLayoutVars>
      </dgm:prSet>
      <dgm:spPr/>
    </dgm:pt>
    <dgm:pt modelId="{80285097-49A7-40E9-B8EA-BB971687BE44}" type="pres">
      <dgm:prSet presAssocID="{B92A3F41-0BB3-4B02-8929-C37C52B829CA}" presName="rootConnector" presStyleLbl="node2" presStyleIdx="5" presStyleCnt="6"/>
      <dgm:spPr/>
    </dgm:pt>
    <dgm:pt modelId="{91181007-9FF0-40D2-975C-808D112C1C51}" type="pres">
      <dgm:prSet presAssocID="{B92A3F41-0BB3-4B02-8929-C37C52B829CA}" presName="hierChild4" presStyleCnt="0"/>
      <dgm:spPr/>
    </dgm:pt>
    <dgm:pt modelId="{EBF8AF6B-1AB3-4ADB-B787-6BA2498907CB}" type="pres">
      <dgm:prSet presAssocID="{B92A3F41-0BB3-4B02-8929-C37C52B829CA}" presName="hierChild5" presStyleCnt="0"/>
      <dgm:spPr/>
    </dgm:pt>
    <dgm:pt modelId="{620BFF32-A93F-4968-8313-67377BA1A0F9}" type="pres">
      <dgm:prSet presAssocID="{92FB2899-66BF-43AA-A1ED-C37BF820F79C}" presName="hierChild3" presStyleCnt="0"/>
      <dgm:spPr/>
    </dgm:pt>
    <dgm:pt modelId="{8BB0A550-EABA-4CA7-8901-61C986DDD9A6}" type="pres">
      <dgm:prSet presAssocID="{2A6D4F9F-B1C7-4A25-BB61-25BF76ECE579}" presName="hierRoot1" presStyleCnt="0">
        <dgm:presLayoutVars>
          <dgm:hierBranch val="init"/>
        </dgm:presLayoutVars>
      </dgm:prSet>
      <dgm:spPr/>
    </dgm:pt>
    <dgm:pt modelId="{B7785F5D-8658-4250-B83B-96E9EA2FB8C3}" type="pres">
      <dgm:prSet presAssocID="{2A6D4F9F-B1C7-4A25-BB61-25BF76ECE579}" presName="rootComposite1" presStyleCnt="0"/>
      <dgm:spPr/>
    </dgm:pt>
    <dgm:pt modelId="{E4E8CD13-DF3C-4B18-A2A4-7AC72EF5BC96}" type="pres">
      <dgm:prSet presAssocID="{2A6D4F9F-B1C7-4A25-BB61-25BF76ECE579}" presName="rootText1" presStyleLbl="node0" presStyleIdx="1" presStyleCnt="3" custScaleX="208756" custScaleY="197924" custLinFactX="-100000" custLinFactY="223315" custLinFactNeighborX="-138583" custLinFactNeighborY="300000">
        <dgm:presLayoutVars>
          <dgm:chPref val="3"/>
        </dgm:presLayoutVars>
      </dgm:prSet>
      <dgm:spPr/>
    </dgm:pt>
    <dgm:pt modelId="{BCB2407D-DE7F-4B8E-B86B-9C508EAD02DF}" type="pres">
      <dgm:prSet presAssocID="{2A6D4F9F-B1C7-4A25-BB61-25BF76ECE579}" presName="rootConnector1" presStyleLbl="node1" presStyleIdx="0" presStyleCnt="0"/>
      <dgm:spPr/>
    </dgm:pt>
    <dgm:pt modelId="{A41C315D-F8D6-471A-B011-53044FECE59B}" type="pres">
      <dgm:prSet presAssocID="{2A6D4F9F-B1C7-4A25-BB61-25BF76ECE579}" presName="hierChild2" presStyleCnt="0"/>
      <dgm:spPr/>
    </dgm:pt>
    <dgm:pt modelId="{E78EC581-2300-46A9-ABF2-48750D343B6B}" type="pres">
      <dgm:prSet presAssocID="{2A6D4F9F-B1C7-4A25-BB61-25BF76ECE579}" presName="hierChild3" presStyleCnt="0"/>
      <dgm:spPr/>
    </dgm:pt>
    <dgm:pt modelId="{14061A9F-B7C0-4E2B-ABB5-012ACEDCC811}" type="pres">
      <dgm:prSet presAssocID="{4677377D-A232-4C0D-81A9-C7A80260BB29}" presName="hierRoot1" presStyleCnt="0">
        <dgm:presLayoutVars>
          <dgm:hierBranch val="init"/>
        </dgm:presLayoutVars>
      </dgm:prSet>
      <dgm:spPr/>
    </dgm:pt>
    <dgm:pt modelId="{C8CC8CD9-F5D3-48C0-AF0B-EAC66EAB3068}" type="pres">
      <dgm:prSet presAssocID="{4677377D-A232-4C0D-81A9-C7A80260BB29}" presName="rootComposite1" presStyleCnt="0"/>
      <dgm:spPr/>
    </dgm:pt>
    <dgm:pt modelId="{DDBC051E-2CBC-4810-A618-F6469A5FEFBA}" type="pres">
      <dgm:prSet presAssocID="{4677377D-A232-4C0D-81A9-C7A80260BB29}" presName="rootText1" presStyleLbl="node0" presStyleIdx="2" presStyleCnt="3" custScaleX="208756" custScaleY="218625" custLinFactX="-230453" custLinFactY="400000" custLinFactNeighborX="-300000" custLinFactNeighborY="427382">
        <dgm:presLayoutVars>
          <dgm:chPref val="3"/>
        </dgm:presLayoutVars>
      </dgm:prSet>
      <dgm:spPr/>
    </dgm:pt>
    <dgm:pt modelId="{2810A2D6-56CE-489E-9119-C19F3F153D1E}" type="pres">
      <dgm:prSet presAssocID="{4677377D-A232-4C0D-81A9-C7A80260BB29}" presName="rootConnector1" presStyleLbl="node1" presStyleIdx="0" presStyleCnt="0"/>
      <dgm:spPr/>
    </dgm:pt>
    <dgm:pt modelId="{4840C412-781A-46C0-90DF-C9626FE19EFE}" type="pres">
      <dgm:prSet presAssocID="{4677377D-A232-4C0D-81A9-C7A80260BB29}" presName="hierChild2" presStyleCnt="0"/>
      <dgm:spPr/>
    </dgm:pt>
    <dgm:pt modelId="{CC383541-5543-495B-BBE1-C13848A6B116}" type="pres">
      <dgm:prSet presAssocID="{4677377D-A232-4C0D-81A9-C7A80260BB29}" presName="hierChild3" presStyleCnt="0"/>
      <dgm:spPr/>
    </dgm:pt>
  </dgm:ptLst>
  <dgm:cxnLst>
    <dgm:cxn modelId="{0A1A4000-1EA3-4678-AA8B-3F071CEEBB74}" type="presOf" srcId="{A71B3626-E6F7-4A96-9C19-6476C90160BE}" destId="{E4EE706C-F302-4E4F-B44B-7C4A3483CCE9}" srcOrd="1" destOrd="0" presId="urn:microsoft.com/office/officeart/2005/8/layout/orgChart1"/>
    <dgm:cxn modelId="{74B21401-950E-4B02-BC41-41A6E72FC1E8}" srcId="{02F947FE-DE33-4154-8525-B546997131DC}" destId="{92FB2899-66BF-43AA-A1ED-C37BF820F79C}" srcOrd="0" destOrd="0" parTransId="{B14C1314-C62F-4EF0-B275-2069437B3F41}" sibTransId="{9A21F8E2-54B2-4A59-88A6-E5C114FAD10D}"/>
    <dgm:cxn modelId="{2F326801-A3A1-4870-BE61-E5A484E4DCAD}" type="presOf" srcId="{4677377D-A232-4C0D-81A9-C7A80260BB29}" destId="{DDBC051E-2CBC-4810-A618-F6469A5FEFBA}" srcOrd="0" destOrd="0" presId="urn:microsoft.com/office/officeart/2005/8/layout/orgChart1"/>
    <dgm:cxn modelId="{1D07B003-814A-4602-8E97-D18DE3A76E5E}" type="presOf" srcId="{4FCBCB0C-5D0A-44F4-B021-3C8ECB3CFB1D}" destId="{EC375A97-F008-4178-A31E-4324DC553B2D}" srcOrd="0" destOrd="0" presId="urn:microsoft.com/office/officeart/2005/8/layout/orgChart1"/>
    <dgm:cxn modelId="{B1AB6605-E714-4A02-A6FE-F6F8011EAE47}" type="presOf" srcId="{3D95E533-4E3C-4F22-A8FB-1F1AA63A7ECA}" destId="{E5F08B9B-A630-4963-9BAD-83B85087999D}" srcOrd="0" destOrd="0" presId="urn:microsoft.com/office/officeart/2005/8/layout/orgChart1"/>
    <dgm:cxn modelId="{8FD43D06-C9EF-4113-82DA-B2C6A34FDA9D}" type="presOf" srcId="{806CA7B6-4039-479E-AE12-24E59286499B}" destId="{E6BF7EBB-8B94-4F5E-A73D-88B04182EF05}" srcOrd="1" destOrd="0" presId="urn:microsoft.com/office/officeart/2005/8/layout/orgChart1"/>
    <dgm:cxn modelId="{94675708-4424-4847-82D1-CE9ACAB61AD9}" srcId="{A71B3626-E6F7-4A96-9C19-6476C90160BE}" destId="{0E96FCF4-9B54-4034-A6E7-3B672FD27339}" srcOrd="0" destOrd="0" parTransId="{77DBD1CE-1D45-4236-B790-3F809A5269FB}" sibTransId="{56F9B7D9-AA36-455F-9F90-6C89F797B2A4}"/>
    <dgm:cxn modelId="{AC674411-CE62-41D9-A52A-116BD29AECB4}" srcId="{02F947FE-DE33-4154-8525-B546997131DC}" destId="{4677377D-A232-4C0D-81A9-C7A80260BB29}" srcOrd="2" destOrd="0" parTransId="{FF23A27E-838F-4CEB-B325-DD892CAB809F}" sibTransId="{D8968F94-8067-4CB0-A95E-8ECC124D711D}"/>
    <dgm:cxn modelId="{EDCFB913-BE6F-4383-A900-B562DDF780AD}" type="presOf" srcId="{2A6D4F9F-B1C7-4A25-BB61-25BF76ECE579}" destId="{E4E8CD13-DF3C-4B18-A2A4-7AC72EF5BC96}" srcOrd="0" destOrd="0" presId="urn:microsoft.com/office/officeart/2005/8/layout/orgChart1"/>
    <dgm:cxn modelId="{EEA9181B-CD4D-4E88-898C-26BB2C152ED2}" srcId="{92FB2899-66BF-43AA-A1ED-C37BF820F79C}" destId="{B92A3F41-0BB3-4B02-8929-C37C52B829CA}" srcOrd="5" destOrd="0" parTransId="{3A18181E-5A69-42EE-94BA-66743C6D1D83}" sibTransId="{DB9D187E-3C67-4465-8F29-353127F840BB}"/>
    <dgm:cxn modelId="{509C8D21-F566-4C49-903D-01EDBF085F2C}" srcId="{A71B3626-E6F7-4A96-9C19-6476C90160BE}" destId="{A506213F-5254-40CD-AA98-406F28707672}" srcOrd="1" destOrd="0" parTransId="{23342812-C8FD-4E7F-BB98-1B6217BB5177}" sibTransId="{ACF7D6D7-A274-4BD2-8964-32C81A1FA829}"/>
    <dgm:cxn modelId="{78346428-77C5-4F2F-96A7-E7AF94245530}" type="presOf" srcId="{516996F8-87D0-40E6-807B-6039F7715E4B}" destId="{03842937-248B-47DD-95ED-E166724DD50B}" srcOrd="1" destOrd="0" presId="urn:microsoft.com/office/officeart/2005/8/layout/orgChart1"/>
    <dgm:cxn modelId="{A5B5812C-0817-4753-95A8-593DD3884521}" type="presOf" srcId="{757C5C2F-84CF-4FAF-A4FB-B84BBF4360CF}" destId="{91CEB9CE-172E-413A-96C7-226C9B68A6D7}" srcOrd="0" destOrd="0" presId="urn:microsoft.com/office/officeart/2005/8/layout/orgChart1"/>
    <dgm:cxn modelId="{F9A29532-E408-4692-ABB5-773A4863C465}" type="presOf" srcId="{17B84B4D-9E3A-4825-91AF-EC75C369EA6E}" destId="{65ECD69D-981E-4F2D-B215-A4118C9F579F}" srcOrd="0" destOrd="0" presId="urn:microsoft.com/office/officeart/2005/8/layout/orgChart1"/>
    <dgm:cxn modelId="{A8ECB93E-F5C1-406C-BFCA-87C62B9B946B}" type="presOf" srcId="{0E96FCF4-9B54-4034-A6E7-3B672FD27339}" destId="{F0F8E418-41A8-47ED-8CD8-40BE162A146A}" srcOrd="0" destOrd="0" presId="urn:microsoft.com/office/officeart/2005/8/layout/orgChart1"/>
    <dgm:cxn modelId="{896B8249-8361-4033-9C20-46863CFEA29E}" type="presOf" srcId="{1E54C516-CE9C-4573-A166-7243B9A2FEF6}" destId="{7D8A4AE3-F905-4668-B065-079A232A8DEC}" srcOrd="0" destOrd="0" presId="urn:microsoft.com/office/officeart/2005/8/layout/orgChart1"/>
    <dgm:cxn modelId="{2C47814C-11BC-4E02-90CB-2789E3DE7EEF}" type="presOf" srcId="{77DBD1CE-1D45-4236-B790-3F809A5269FB}" destId="{5D733799-3893-4776-B126-99BEDF99686D}" srcOrd="0" destOrd="0" presId="urn:microsoft.com/office/officeart/2005/8/layout/orgChart1"/>
    <dgm:cxn modelId="{10F5F853-B855-4D6C-99BF-795312DDE74A}" type="presOf" srcId="{806CA7B6-4039-479E-AE12-24E59286499B}" destId="{578EBB5E-8255-45BC-9AF2-DD4FFC52C0E2}" srcOrd="0" destOrd="0" presId="urn:microsoft.com/office/officeart/2005/8/layout/orgChart1"/>
    <dgm:cxn modelId="{BAB8C15D-D646-4A98-91D3-74AF190BC087}" type="presOf" srcId="{92FB2899-66BF-43AA-A1ED-C37BF820F79C}" destId="{7897EED2-9B9B-4319-AECF-6ECA4BA5058A}" srcOrd="0" destOrd="0" presId="urn:microsoft.com/office/officeart/2005/8/layout/orgChart1"/>
    <dgm:cxn modelId="{ABBA2A68-EEB9-4A0A-B3FC-E19460B23A44}" type="presOf" srcId="{4677377D-A232-4C0D-81A9-C7A80260BB29}" destId="{2810A2D6-56CE-489E-9119-C19F3F153D1E}" srcOrd="1" destOrd="0" presId="urn:microsoft.com/office/officeart/2005/8/layout/orgChart1"/>
    <dgm:cxn modelId="{66997173-F787-47E2-ADDF-7F53950439C9}" type="presOf" srcId="{516996F8-87D0-40E6-807B-6039F7715E4B}" destId="{13D53B4F-DA95-4ED0-898C-4D06CD798587}" srcOrd="0" destOrd="0" presId="urn:microsoft.com/office/officeart/2005/8/layout/orgChart1"/>
    <dgm:cxn modelId="{B8BE5D79-C027-4588-AF31-55DDCCEDDC97}" type="presOf" srcId="{B92A3F41-0BB3-4B02-8929-C37C52B829CA}" destId="{DEAD99D5-F9B2-4A80-8729-5A701F3EC4D5}" srcOrd="0" destOrd="0" presId="urn:microsoft.com/office/officeart/2005/8/layout/orgChart1"/>
    <dgm:cxn modelId="{F463CF7B-CC58-4C42-BF47-94A3455D78F0}" type="presOf" srcId="{A71B3626-E6F7-4A96-9C19-6476C90160BE}" destId="{BF2C9425-5902-40AF-A280-54C764CCF862}" srcOrd="0" destOrd="0" presId="urn:microsoft.com/office/officeart/2005/8/layout/orgChart1"/>
    <dgm:cxn modelId="{798AF482-9CB7-4123-9F76-8B488E9EB3E2}" type="presOf" srcId="{959EFE86-5637-4293-BD50-DF7BBFCF9819}" destId="{587DA4FE-4C87-4759-ABD9-3AF92DC455B4}" srcOrd="1" destOrd="0" presId="urn:microsoft.com/office/officeart/2005/8/layout/orgChart1"/>
    <dgm:cxn modelId="{3DC4F285-128F-418B-9DBC-878733BB9ADD}" srcId="{92FB2899-66BF-43AA-A1ED-C37BF820F79C}" destId="{516996F8-87D0-40E6-807B-6039F7715E4B}" srcOrd="2" destOrd="0" parTransId="{F81D2E3B-A813-4DAF-9E8A-F880AEB81E9F}" sibTransId="{B3161FD2-EB77-46C2-BE60-6C2E5767C129}"/>
    <dgm:cxn modelId="{A965AB94-A9D5-419A-90CA-E6164A5B6A87}" type="presOf" srcId="{3D95E533-4E3C-4F22-A8FB-1F1AA63A7ECA}" destId="{3B1EFE38-DEAB-4C11-A2EA-00266984039B}" srcOrd="1" destOrd="0" presId="urn:microsoft.com/office/officeart/2005/8/layout/orgChart1"/>
    <dgm:cxn modelId="{99BC9E95-AC5B-43C1-A0D2-F69F47458CCA}" type="presOf" srcId="{A506213F-5254-40CD-AA98-406F28707672}" destId="{0F56A0DA-7BC1-4734-A022-28ECD5764093}" srcOrd="1" destOrd="0" presId="urn:microsoft.com/office/officeart/2005/8/layout/orgChart1"/>
    <dgm:cxn modelId="{F65EB3A6-9520-4A17-AF58-C086086B2422}" type="presOf" srcId="{B92A3F41-0BB3-4B02-8929-C37C52B829CA}" destId="{80285097-49A7-40E9-B8EA-BB971687BE44}" srcOrd="1" destOrd="0" presId="urn:microsoft.com/office/officeart/2005/8/layout/orgChart1"/>
    <dgm:cxn modelId="{7E88BBA6-0120-416E-A927-29B4FD62540D}" type="presOf" srcId="{02F947FE-DE33-4154-8525-B546997131DC}" destId="{4489E65B-F515-4AF7-B3D4-90C5E9F939BC}" srcOrd="0" destOrd="0" presId="urn:microsoft.com/office/officeart/2005/8/layout/orgChart1"/>
    <dgm:cxn modelId="{CF655FA7-75D3-4D3B-B0C7-059CE3FFD8E1}" type="presOf" srcId="{0689DCBB-D136-4257-904A-8B37A49D0B00}" destId="{919C5D6B-1F10-47A0-871E-2899FB8AB03E}" srcOrd="0" destOrd="0" presId="urn:microsoft.com/office/officeart/2005/8/layout/orgChart1"/>
    <dgm:cxn modelId="{DBB94FB7-25BB-4AAB-B838-E027AC797AC8}" srcId="{A71B3626-E6F7-4A96-9C19-6476C90160BE}" destId="{959EFE86-5637-4293-BD50-DF7BBFCF9819}" srcOrd="4" destOrd="0" parTransId="{3963FC6E-2286-4289-B764-9077DFA621F3}" sibTransId="{DC46BEF9-42A9-49E5-ADC7-9F439FC4EEC4}"/>
    <dgm:cxn modelId="{043D30B8-8583-46AB-AE74-440D5C6F1EC0}" type="presOf" srcId="{23342812-C8FD-4E7F-BB98-1B6217BB5177}" destId="{3EF89CF9-704D-404C-A9E0-9A1C3756918C}" srcOrd="0" destOrd="0" presId="urn:microsoft.com/office/officeart/2005/8/layout/orgChart1"/>
    <dgm:cxn modelId="{6BA90DBB-6426-4BBA-B345-DF6E1E3966E7}" type="presOf" srcId="{F81D2E3B-A813-4DAF-9E8A-F880AEB81E9F}" destId="{4F8B5D06-6B06-406B-8D8B-3832C166EBAE}" srcOrd="0" destOrd="0" presId="urn:microsoft.com/office/officeart/2005/8/layout/orgChart1"/>
    <dgm:cxn modelId="{E2412FBB-AC11-4465-B243-566E79D6342A}" type="presOf" srcId="{92FB2899-66BF-43AA-A1ED-C37BF820F79C}" destId="{8701AC62-4EC6-454F-9F3C-E97252A250A9}" srcOrd="1" destOrd="0" presId="urn:microsoft.com/office/officeart/2005/8/layout/orgChart1"/>
    <dgm:cxn modelId="{5E9459BB-B1EC-4456-AB2D-45D16ADB9169}" srcId="{A71B3626-E6F7-4A96-9C19-6476C90160BE}" destId="{33A9C748-80CA-4A64-8BAE-AC443EF9F139}" srcOrd="2" destOrd="0" parTransId="{371990D6-26E7-4862-A844-E0956FA70A63}" sibTransId="{E1A9E470-4244-40AB-8FDF-B97C3BF54691}"/>
    <dgm:cxn modelId="{D633FDBD-DD3E-4A32-8C82-C3688722CE8D}" srcId="{92FB2899-66BF-43AA-A1ED-C37BF820F79C}" destId="{806CA7B6-4039-479E-AE12-24E59286499B}" srcOrd="3" destOrd="0" parTransId="{757C5C2F-84CF-4FAF-A4FB-B84BBF4360CF}" sibTransId="{0DC74848-32BA-4FF0-809C-DA109D2F8900}"/>
    <dgm:cxn modelId="{AB2ED4BF-B1A9-49FF-9654-190704003FF2}" srcId="{92FB2899-66BF-43AA-A1ED-C37BF820F79C}" destId="{A71B3626-E6F7-4A96-9C19-6476C90160BE}" srcOrd="0" destOrd="0" parTransId="{4FCBCB0C-5D0A-44F4-B021-3C8ECB3CFB1D}" sibTransId="{515E96CE-63EB-46FF-9B8F-E9E0D204D2E1}"/>
    <dgm:cxn modelId="{A7BB0FC1-0301-4CC5-A704-5B55FD57AA9A}" type="presOf" srcId="{2A6D4F9F-B1C7-4A25-BB61-25BF76ECE579}" destId="{BCB2407D-DE7F-4B8E-B86B-9C508EAD02DF}" srcOrd="1" destOrd="0" presId="urn:microsoft.com/office/officeart/2005/8/layout/orgChart1"/>
    <dgm:cxn modelId="{B61ABCC2-75C5-4653-BCAA-09AB221AF3D3}" type="presOf" srcId="{532C31DB-9F00-4D46-97F3-73ABA1F5DA79}" destId="{817C74CE-EA04-4635-A294-C04EAE994C75}" srcOrd="0" destOrd="0" presId="urn:microsoft.com/office/officeart/2005/8/layout/orgChart1"/>
    <dgm:cxn modelId="{38238BC8-8193-4BF3-881B-737BDE2BD5BB}" srcId="{92FB2899-66BF-43AA-A1ED-C37BF820F79C}" destId="{3D95E533-4E3C-4F22-A8FB-1F1AA63A7ECA}" srcOrd="1" destOrd="0" parTransId="{DF164295-8C62-4415-B4D4-0A19BF4D2D43}" sibTransId="{DE32CD56-D4E3-4099-B18B-9EFDBE68C60A}"/>
    <dgm:cxn modelId="{8BC5C3CA-A48F-46A8-990D-FFABC53E9E5F}" type="presOf" srcId="{A506213F-5254-40CD-AA98-406F28707672}" destId="{78EA7B75-FE3E-487C-A8A4-D3DE148F2A2A}" srcOrd="0" destOrd="0" presId="urn:microsoft.com/office/officeart/2005/8/layout/orgChart1"/>
    <dgm:cxn modelId="{5CA909CD-DB11-4790-ABCE-AB9D56AE9924}" type="presOf" srcId="{532C31DB-9F00-4D46-97F3-73ABA1F5DA79}" destId="{F584B14A-8648-42D2-811D-1499F10C3AF8}" srcOrd="1" destOrd="0" presId="urn:microsoft.com/office/officeart/2005/8/layout/orgChart1"/>
    <dgm:cxn modelId="{706DE6CE-7FAA-4774-82A3-7579719DBD46}" type="presOf" srcId="{3A18181E-5A69-42EE-94BA-66743C6D1D83}" destId="{5CA780DE-14C5-45F8-AC9F-EC9E8A628C33}" srcOrd="0" destOrd="0" presId="urn:microsoft.com/office/officeart/2005/8/layout/orgChart1"/>
    <dgm:cxn modelId="{33F144D2-ADCD-4222-A29E-0A5A6BC8B100}" type="presOf" srcId="{33A9C748-80CA-4A64-8BAE-AC443EF9F139}" destId="{F013A093-AF56-4028-AF34-69A2E2A73DEA}" srcOrd="0" destOrd="0" presId="urn:microsoft.com/office/officeart/2005/8/layout/orgChart1"/>
    <dgm:cxn modelId="{592F9ED2-C2DC-44EB-9DD3-FC254D3D22F8}" type="presOf" srcId="{17B84B4D-9E3A-4825-91AF-EC75C369EA6E}" destId="{B2164FE4-4517-4625-A1BA-DEE1CED83B05}" srcOrd="1" destOrd="0" presId="urn:microsoft.com/office/officeart/2005/8/layout/orgChart1"/>
    <dgm:cxn modelId="{D739D6D7-29B1-43CF-826C-44564F29BB19}" srcId="{A71B3626-E6F7-4A96-9C19-6476C90160BE}" destId="{17B84B4D-9E3A-4825-91AF-EC75C369EA6E}" srcOrd="3" destOrd="0" parTransId="{1E54C516-CE9C-4573-A166-7243B9A2FEF6}" sibTransId="{6009CB62-771B-488F-8E15-47B09352F95C}"/>
    <dgm:cxn modelId="{9EB3D9E0-8E70-4D9D-8410-9A52AC22887D}" srcId="{92FB2899-66BF-43AA-A1ED-C37BF820F79C}" destId="{532C31DB-9F00-4D46-97F3-73ABA1F5DA79}" srcOrd="4" destOrd="0" parTransId="{0689DCBB-D136-4257-904A-8B37A49D0B00}" sibTransId="{341C5D70-68D5-4E3E-81D6-AB40E7FA2773}"/>
    <dgm:cxn modelId="{BFC5FBE2-9181-4990-9196-53A43243A366}" type="presOf" srcId="{959EFE86-5637-4293-BD50-DF7BBFCF9819}" destId="{22EB658E-F48D-4C7C-889C-F662C06B5D59}" srcOrd="0" destOrd="0" presId="urn:microsoft.com/office/officeart/2005/8/layout/orgChart1"/>
    <dgm:cxn modelId="{0D7B6EE3-1954-4B53-BC7F-2597CCE64F7F}" type="presOf" srcId="{DF164295-8C62-4415-B4D4-0A19BF4D2D43}" destId="{315533CF-E19F-402E-83E7-C0C4485194EE}" srcOrd="0" destOrd="0" presId="urn:microsoft.com/office/officeart/2005/8/layout/orgChart1"/>
    <dgm:cxn modelId="{7F0679E8-C9EC-42DD-B9D8-FA53B1DACB21}" type="presOf" srcId="{33A9C748-80CA-4A64-8BAE-AC443EF9F139}" destId="{57D1452A-ADC5-4198-BAD6-7634903F94AA}" srcOrd="1" destOrd="0" presId="urn:microsoft.com/office/officeart/2005/8/layout/orgChart1"/>
    <dgm:cxn modelId="{6E4323ED-09D2-470F-88E0-870D6E96DC33}" type="presOf" srcId="{0E96FCF4-9B54-4034-A6E7-3B672FD27339}" destId="{23B1DE17-A5F1-4A80-B2D2-D89D2B1B887C}" srcOrd="1" destOrd="0" presId="urn:microsoft.com/office/officeart/2005/8/layout/orgChart1"/>
    <dgm:cxn modelId="{B946E4F3-EE92-43DF-B097-F0F916904DB4}" srcId="{02F947FE-DE33-4154-8525-B546997131DC}" destId="{2A6D4F9F-B1C7-4A25-BB61-25BF76ECE579}" srcOrd="1" destOrd="0" parTransId="{0E852E5F-1030-400A-96F2-7F5D39D42CAD}" sibTransId="{1240D09C-0671-4872-97B6-CAB1E357DDF9}"/>
    <dgm:cxn modelId="{7BC5FCF9-FBB3-4666-990A-35E583D4AF9B}" type="presOf" srcId="{371990D6-26E7-4862-A844-E0956FA70A63}" destId="{DB92152D-A40E-46B8-ABF2-A94594946908}" srcOrd="0" destOrd="0" presId="urn:microsoft.com/office/officeart/2005/8/layout/orgChart1"/>
    <dgm:cxn modelId="{B8622BFE-8B36-41C0-834E-3D8C29BA820E}" type="presOf" srcId="{3963FC6E-2286-4289-B764-9077DFA621F3}" destId="{C4AD22E2-B4E8-4B84-9BCD-1FB96B700586}" srcOrd="0" destOrd="0" presId="urn:microsoft.com/office/officeart/2005/8/layout/orgChart1"/>
    <dgm:cxn modelId="{1E42A1C2-0A57-429F-8D6E-CE0A6716F589}" type="presParOf" srcId="{4489E65B-F515-4AF7-B3D4-90C5E9F939BC}" destId="{22D8603C-916C-448D-B3DE-34D1C74AF4B1}" srcOrd="0" destOrd="0" presId="urn:microsoft.com/office/officeart/2005/8/layout/orgChart1"/>
    <dgm:cxn modelId="{DB9DD837-E2D4-42DF-A0BE-04EB03A57783}" type="presParOf" srcId="{22D8603C-916C-448D-B3DE-34D1C74AF4B1}" destId="{15D7B765-E657-4C43-A0D4-AE42571C9DA8}" srcOrd="0" destOrd="0" presId="urn:microsoft.com/office/officeart/2005/8/layout/orgChart1"/>
    <dgm:cxn modelId="{B867C8AD-2827-44BE-A931-7ECCCCD3068C}" type="presParOf" srcId="{15D7B765-E657-4C43-A0D4-AE42571C9DA8}" destId="{7897EED2-9B9B-4319-AECF-6ECA4BA5058A}" srcOrd="0" destOrd="0" presId="urn:microsoft.com/office/officeart/2005/8/layout/orgChart1"/>
    <dgm:cxn modelId="{393A596C-267F-49B3-84D4-8B69305BEC3B}" type="presParOf" srcId="{15D7B765-E657-4C43-A0D4-AE42571C9DA8}" destId="{8701AC62-4EC6-454F-9F3C-E97252A250A9}" srcOrd="1" destOrd="0" presId="urn:microsoft.com/office/officeart/2005/8/layout/orgChart1"/>
    <dgm:cxn modelId="{44465902-1CEB-4134-ACFA-4F7BE2096A3F}" type="presParOf" srcId="{22D8603C-916C-448D-B3DE-34D1C74AF4B1}" destId="{B2BD2345-DD93-4CE1-AA4E-1ED9F8239681}" srcOrd="1" destOrd="0" presId="urn:microsoft.com/office/officeart/2005/8/layout/orgChart1"/>
    <dgm:cxn modelId="{ADC985EF-A310-456C-BFBA-DCB414344C51}" type="presParOf" srcId="{B2BD2345-DD93-4CE1-AA4E-1ED9F8239681}" destId="{EC375A97-F008-4178-A31E-4324DC553B2D}" srcOrd="0" destOrd="0" presId="urn:microsoft.com/office/officeart/2005/8/layout/orgChart1"/>
    <dgm:cxn modelId="{E80922CC-2288-40AA-80DC-631BA854760A}" type="presParOf" srcId="{B2BD2345-DD93-4CE1-AA4E-1ED9F8239681}" destId="{7A025092-29D2-4FA8-B3D6-699C5871FDB8}" srcOrd="1" destOrd="0" presId="urn:microsoft.com/office/officeart/2005/8/layout/orgChart1"/>
    <dgm:cxn modelId="{2FAE59FE-8190-4A5D-A0BC-14D77944D4B5}" type="presParOf" srcId="{7A025092-29D2-4FA8-B3D6-699C5871FDB8}" destId="{C1BC8403-7817-45FF-93BF-8F535A3B7DC0}" srcOrd="0" destOrd="0" presId="urn:microsoft.com/office/officeart/2005/8/layout/orgChart1"/>
    <dgm:cxn modelId="{ED5AD959-4EEA-47CE-8592-1DF21CFC7BF9}" type="presParOf" srcId="{C1BC8403-7817-45FF-93BF-8F535A3B7DC0}" destId="{BF2C9425-5902-40AF-A280-54C764CCF862}" srcOrd="0" destOrd="0" presId="urn:microsoft.com/office/officeart/2005/8/layout/orgChart1"/>
    <dgm:cxn modelId="{07EBF8A9-C30D-4697-BA66-661498A927B6}" type="presParOf" srcId="{C1BC8403-7817-45FF-93BF-8F535A3B7DC0}" destId="{E4EE706C-F302-4E4F-B44B-7C4A3483CCE9}" srcOrd="1" destOrd="0" presId="urn:microsoft.com/office/officeart/2005/8/layout/orgChart1"/>
    <dgm:cxn modelId="{04FA4309-F095-4FED-B0AB-D5BE4F489118}" type="presParOf" srcId="{7A025092-29D2-4FA8-B3D6-699C5871FDB8}" destId="{33A88FF5-EA52-4946-ADF8-94B48E219A1E}" srcOrd="1" destOrd="0" presId="urn:microsoft.com/office/officeart/2005/8/layout/orgChart1"/>
    <dgm:cxn modelId="{0F0967BA-5C7E-45BA-94D1-58F60A69F978}" type="presParOf" srcId="{33A88FF5-EA52-4946-ADF8-94B48E219A1E}" destId="{5D733799-3893-4776-B126-99BEDF99686D}" srcOrd="0" destOrd="0" presId="urn:microsoft.com/office/officeart/2005/8/layout/orgChart1"/>
    <dgm:cxn modelId="{A9655927-317A-482B-8ECE-C1C72490BD6D}" type="presParOf" srcId="{33A88FF5-EA52-4946-ADF8-94B48E219A1E}" destId="{57AC083D-9EE5-4F83-AEDE-9AFA792A75DF}" srcOrd="1" destOrd="0" presId="urn:microsoft.com/office/officeart/2005/8/layout/orgChart1"/>
    <dgm:cxn modelId="{018A7217-3D65-4826-AFAB-41B43FB638BA}" type="presParOf" srcId="{57AC083D-9EE5-4F83-AEDE-9AFA792A75DF}" destId="{6C09237C-86D0-4996-9614-ECF675DD0D77}" srcOrd="0" destOrd="0" presId="urn:microsoft.com/office/officeart/2005/8/layout/orgChart1"/>
    <dgm:cxn modelId="{E19CA90F-6400-45E7-BB46-022CB6EDE996}" type="presParOf" srcId="{6C09237C-86D0-4996-9614-ECF675DD0D77}" destId="{F0F8E418-41A8-47ED-8CD8-40BE162A146A}" srcOrd="0" destOrd="0" presId="urn:microsoft.com/office/officeart/2005/8/layout/orgChart1"/>
    <dgm:cxn modelId="{E9116BC3-5FCC-4213-990C-2E61A18B1CFF}" type="presParOf" srcId="{6C09237C-86D0-4996-9614-ECF675DD0D77}" destId="{23B1DE17-A5F1-4A80-B2D2-D89D2B1B887C}" srcOrd="1" destOrd="0" presId="urn:microsoft.com/office/officeart/2005/8/layout/orgChart1"/>
    <dgm:cxn modelId="{3CCBAB78-6079-4B27-B12D-D6B64D5C24A7}" type="presParOf" srcId="{57AC083D-9EE5-4F83-AEDE-9AFA792A75DF}" destId="{E8DA8B39-54E8-4DFF-8397-CBAAAE6344B6}" srcOrd="1" destOrd="0" presId="urn:microsoft.com/office/officeart/2005/8/layout/orgChart1"/>
    <dgm:cxn modelId="{A9ABCAE9-3C4E-4334-960A-1A6D5C7FCA33}" type="presParOf" srcId="{57AC083D-9EE5-4F83-AEDE-9AFA792A75DF}" destId="{6CD51461-5BF0-4F75-B90D-92CAF85C12A1}" srcOrd="2" destOrd="0" presId="urn:microsoft.com/office/officeart/2005/8/layout/orgChart1"/>
    <dgm:cxn modelId="{41D82688-2C8B-4E52-BEC7-D3FEF40E9A5D}" type="presParOf" srcId="{33A88FF5-EA52-4946-ADF8-94B48E219A1E}" destId="{3EF89CF9-704D-404C-A9E0-9A1C3756918C}" srcOrd="2" destOrd="0" presId="urn:microsoft.com/office/officeart/2005/8/layout/orgChart1"/>
    <dgm:cxn modelId="{8DA1D119-6CE8-4FA0-8C19-9E04334252C9}" type="presParOf" srcId="{33A88FF5-EA52-4946-ADF8-94B48E219A1E}" destId="{208A0AA0-B25C-429E-BFA5-7B1B459F4C12}" srcOrd="3" destOrd="0" presId="urn:microsoft.com/office/officeart/2005/8/layout/orgChart1"/>
    <dgm:cxn modelId="{4E4DC54D-DB8F-4982-9902-913D5D33C0A9}" type="presParOf" srcId="{208A0AA0-B25C-429E-BFA5-7B1B459F4C12}" destId="{AAFD0FC5-43E6-417F-98A5-F3E8F00F65F0}" srcOrd="0" destOrd="0" presId="urn:microsoft.com/office/officeart/2005/8/layout/orgChart1"/>
    <dgm:cxn modelId="{C1FFBD95-901F-4380-A2EF-06FAA513745D}" type="presParOf" srcId="{AAFD0FC5-43E6-417F-98A5-F3E8F00F65F0}" destId="{78EA7B75-FE3E-487C-A8A4-D3DE148F2A2A}" srcOrd="0" destOrd="0" presId="urn:microsoft.com/office/officeart/2005/8/layout/orgChart1"/>
    <dgm:cxn modelId="{DDE8ADEA-D6B1-4D7C-93FA-0245015B21E1}" type="presParOf" srcId="{AAFD0FC5-43E6-417F-98A5-F3E8F00F65F0}" destId="{0F56A0DA-7BC1-4734-A022-28ECD5764093}" srcOrd="1" destOrd="0" presId="urn:microsoft.com/office/officeart/2005/8/layout/orgChart1"/>
    <dgm:cxn modelId="{DC4E4C16-8CDA-435C-8F09-951C370438F0}" type="presParOf" srcId="{208A0AA0-B25C-429E-BFA5-7B1B459F4C12}" destId="{66531198-D3DE-442B-946E-C33CE9423231}" srcOrd="1" destOrd="0" presId="urn:microsoft.com/office/officeart/2005/8/layout/orgChart1"/>
    <dgm:cxn modelId="{A04B133F-DC5A-40E4-9066-20C88B5A4ACA}" type="presParOf" srcId="{208A0AA0-B25C-429E-BFA5-7B1B459F4C12}" destId="{C3BAE215-E193-4D37-96E2-1D1412B9B224}" srcOrd="2" destOrd="0" presId="urn:microsoft.com/office/officeart/2005/8/layout/orgChart1"/>
    <dgm:cxn modelId="{377F4D14-DE4D-4F4E-9138-84533D6C1E8F}" type="presParOf" srcId="{33A88FF5-EA52-4946-ADF8-94B48E219A1E}" destId="{DB92152D-A40E-46B8-ABF2-A94594946908}" srcOrd="4" destOrd="0" presId="urn:microsoft.com/office/officeart/2005/8/layout/orgChart1"/>
    <dgm:cxn modelId="{2CBA422B-98E0-4CF8-92F4-4922CE435A4A}" type="presParOf" srcId="{33A88FF5-EA52-4946-ADF8-94B48E219A1E}" destId="{C5A5716A-0F42-4103-AE07-986A4ED42317}" srcOrd="5" destOrd="0" presId="urn:microsoft.com/office/officeart/2005/8/layout/orgChart1"/>
    <dgm:cxn modelId="{91CB4B19-B165-4C38-91A2-9B8529D11B41}" type="presParOf" srcId="{C5A5716A-0F42-4103-AE07-986A4ED42317}" destId="{69BE00B5-AE05-4797-89CF-E711DB8E1D00}" srcOrd="0" destOrd="0" presId="urn:microsoft.com/office/officeart/2005/8/layout/orgChart1"/>
    <dgm:cxn modelId="{CD768A39-43C7-47C1-819B-3D743D0F4C93}" type="presParOf" srcId="{69BE00B5-AE05-4797-89CF-E711DB8E1D00}" destId="{F013A093-AF56-4028-AF34-69A2E2A73DEA}" srcOrd="0" destOrd="0" presId="urn:microsoft.com/office/officeart/2005/8/layout/orgChart1"/>
    <dgm:cxn modelId="{E6F3F28D-B668-4F31-B190-9D2E00E1CBFA}" type="presParOf" srcId="{69BE00B5-AE05-4797-89CF-E711DB8E1D00}" destId="{57D1452A-ADC5-4198-BAD6-7634903F94AA}" srcOrd="1" destOrd="0" presId="urn:microsoft.com/office/officeart/2005/8/layout/orgChart1"/>
    <dgm:cxn modelId="{6FDC1A32-5314-46A1-A481-86A4CD708FA0}" type="presParOf" srcId="{C5A5716A-0F42-4103-AE07-986A4ED42317}" destId="{01E537ED-E920-4E1D-AD2F-4E2AA049C81F}" srcOrd="1" destOrd="0" presId="urn:microsoft.com/office/officeart/2005/8/layout/orgChart1"/>
    <dgm:cxn modelId="{E627B775-65EC-41E0-85C7-75E99AA67EDA}" type="presParOf" srcId="{C5A5716A-0F42-4103-AE07-986A4ED42317}" destId="{FD7351AD-CAA3-4066-99BD-E691DF8DB689}" srcOrd="2" destOrd="0" presId="urn:microsoft.com/office/officeart/2005/8/layout/orgChart1"/>
    <dgm:cxn modelId="{93204AFF-5C9B-4CA2-AA24-B7843F899CC2}" type="presParOf" srcId="{33A88FF5-EA52-4946-ADF8-94B48E219A1E}" destId="{7D8A4AE3-F905-4668-B065-079A232A8DEC}" srcOrd="6" destOrd="0" presId="urn:microsoft.com/office/officeart/2005/8/layout/orgChart1"/>
    <dgm:cxn modelId="{D80BBE89-2EE0-49C7-8ECD-34215BCB78F8}" type="presParOf" srcId="{33A88FF5-EA52-4946-ADF8-94B48E219A1E}" destId="{4B4DF99F-BDE0-4F3B-A9BA-AB37A85C4DDD}" srcOrd="7" destOrd="0" presId="urn:microsoft.com/office/officeart/2005/8/layout/orgChart1"/>
    <dgm:cxn modelId="{8F87E258-4EB7-4CB4-B6F8-B148E56AE651}" type="presParOf" srcId="{4B4DF99F-BDE0-4F3B-A9BA-AB37A85C4DDD}" destId="{8D7309C2-12D8-467A-BFB6-49D9D6139A6C}" srcOrd="0" destOrd="0" presId="urn:microsoft.com/office/officeart/2005/8/layout/orgChart1"/>
    <dgm:cxn modelId="{A66A72AB-183B-48B1-8590-620FF379BEF2}" type="presParOf" srcId="{8D7309C2-12D8-467A-BFB6-49D9D6139A6C}" destId="{65ECD69D-981E-4F2D-B215-A4118C9F579F}" srcOrd="0" destOrd="0" presId="urn:microsoft.com/office/officeart/2005/8/layout/orgChart1"/>
    <dgm:cxn modelId="{4C00F1FA-612C-4FCA-8F06-243680408902}" type="presParOf" srcId="{8D7309C2-12D8-467A-BFB6-49D9D6139A6C}" destId="{B2164FE4-4517-4625-A1BA-DEE1CED83B05}" srcOrd="1" destOrd="0" presId="urn:microsoft.com/office/officeart/2005/8/layout/orgChart1"/>
    <dgm:cxn modelId="{E3BE568D-D4CE-4D75-8138-8CCDCA14FE3B}" type="presParOf" srcId="{4B4DF99F-BDE0-4F3B-A9BA-AB37A85C4DDD}" destId="{65DD686B-E73E-42F8-A666-4C95CAF882B9}" srcOrd="1" destOrd="0" presId="urn:microsoft.com/office/officeart/2005/8/layout/orgChart1"/>
    <dgm:cxn modelId="{8D8BEEE9-7881-474C-BB6B-CCBA06AD6315}" type="presParOf" srcId="{4B4DF99F-BDE0-4F3B-A9BA-AB37A85C4DDD}" destId="{1ED7F315-6860-4097-8C81-C71CA5F8EB66}" srcOrd="2" destOrd="0" presId="urn:microsoft.com/office/officeart/2005/8/layout/orgChart1"/>
    <dgm:cxn modelId="{2DDE1515-7BE0-45AC-A5C4-BCB2204749C9}" type="presParOf" srcId="{33A88FF5-EA52-4946-ADF8-94B48E219A1E}" destId="{C4AD22E2-B4E8-4B84-9BCD-1FB96B700586}" srcOrd="8" destOrd="0" presId="urn:microsoft.com/office/officeart/2005/8/layout/orgChart1"/>
    <dgm:cxn modelId="{7DEAF87C-4193-4F87-BB0E-ACCF901DF0A6}" type="presParOf" srcId="{33A88FF5-EA52-4946-ADF8-94B48E219A1E}" destId="{FF303B28-C6AC-491D-BB74-989010C17FBA}" srcOrd="9" destOrd="0" presId="urn:microsoft.com/office/officeart/2005/8/layout/orgChart1"/>
    <dgm:cxn modelId="{824D56FA-A7F7-4546-B7EF-53770927FEFD}" type="presParOf" srcId="{FF303B28-C6AC-491D-BB74-989010C17FBA}" destId="{781BF0E2-D6A9-4AFC-9CD9-C74DFD7A49E7}" srcOrd="0" destOrd="0" presId="urn:microsoft.com/office/officeart/2005/8/layout/orgChart1"/>
    <dgm:cxn modelId="{ACEEF371-8560-456F-93EB-04D46810104C}" type="presParOf" srcId="{781BF0E2-D6A9-4AFC-9CD9-C74DFD7A49E7}" destId="{22EB658E-F48D-4C7C-889C-F662C06B5D59}" srcOrd="0" destOrd="0" presId="urn:microsoft.com/office/officeart/2005/8/layout/orgChart1"/>
    <dgm:cxn modelId="{4C2DE04A-4809-403F-96DA-80F5B50C9BBD}" type="presParOf" srcId="{781BF0E2-D6A9-4AFC-9CD9-C74DFD7A49E7}" destId="{587DA4FE-4C87-4759-ABD9-3AF92DC455B4}" srcOrd="1" destOrd="0" presId="urn:microsoft.com/office/officeart/2005/8/layout/orgChart1"/>
    <dgm:cxn modelId="{629BE0AA-EC67-4241-B070-AF32FDAA4D61}" type="presParOf" srcId="{FF303B28-C6AC-491D-BB74-989010C17FBA}" destId="{4FAA1906-E601-4E28-AB35-C4C9B1296924}" srcOrd="1" destOrd="0" presId="urn:microsoft.com/office/officeart/2005/8/layout/orgChart1"/>
    <dgm:cxn modelId="{B289A039-8D58-4695-9293-39FD53B2AFB1}" type="presParOf" srcId="{FF303B28-C6AC-491D-BB74-989010C17FBA}" destId="{68FCC377-29D8-43E8-BF1B-3BD967E57168}" srcOrd="2" destOrd="0" presId="urn:microsoft.com/office/officeart/2005/8/layout/orgChart1"/>
    <dgm:cxn modelId="{D2DC0BD7-D8B7-409B-BC5D-0C8DD725CDD4}" type="presParOf" srcId="{7A025092-29D2-4FA8-B3D6-699C5871FDB8}" destId="{D6B8339E-E210-46D3-8BFE-AC9E0B40CDC9}" srcOrd="2" destOrd="0" presId="urn:microsoft.com/office/officeart/2005/8/layout/orgChart1"/>
    <dgm:cxn modelId="{D38B042E-9624-47CC-BC15-18EBC30A2F9F}" type="presParOf" srcId="{B2BD2345-DD93-4CE1-AA4E-1ED9F8239681}" destId="{315533CF-E19F-402E-83E7-C0C4485194EE}" srcOrd="2" destOrd="0" presId="urn:microsoft.com/office/officeart/2005/8/layout/orgChart1"/>
    <dgm:cxn modelId="{E8C2C50F-6079-4AF5-BD36-CF40F20A5919}" type="presParOf" srcId="{B2BD2345-DD93-4CE1-AA4E-1ED9F8239681}" destId="{1EE6012D-896F-4EF7-810D-2B471AE41D34}" srcOrd="3" destOrd="0" presId="urn:microsoft.com/office/officeart/2005/8/layout/orgChart1"/>
    <dgm:cxn modelId="{06A4C0E6-9D9A-441D-AA81-B51EFF3E885D}" type="presParOf" srcId="{1EE6012D-896F-4EF7-810D-2B471AE41D34}" destId="{031102D7-2469-42BC-AF2D-CAB13E450FA6}" srcOrd="0" destOrd="0" presId="urn:microsoft.com/office/officeart/2005/8/layout/orgChart1"/>
    <dgm:cxn modelId="{67FB807C-CC2F-407D-B157-1527107956C4}" type="presParOf" srcId="{031102D7-2469-42BC-AF2D-CAB13E450FA6}" destId="{E5F08B9B-A630-4963-9BAD-83B85087999D}" srcOrd="0" destOrd="0" presId="urn:microsoft.com/office/officeart/2005/8/layout/orgChart1"/>
    <dgm:cxn modelId="{29CDDB97-2FEB-4D49-A0BF-767C748E91A2}" type="presParOf" srcId="{031102D7-2469-42BC-AF2D-CAB13E450FA6}" destId="{3B1EFE38-DEAB-4C11-A2EA-00266984039B}" srcOrd="1" destOrd="0" presId="urn:microsoft.com/office/officeart/2005/8/layout/orgChart1"/>
    <dgm:cxn modelId="{1475EB23-4405-4F87-90A3-ACAFFA3D52E8}" type="presParOf" srcId="{1EE6012D-896F-4EF7-810D-2B471AE41D34}" destId="{603D1FC0-327D-497E-9A97-6FB40272000F}" srcOrd="1" destOrd="0" presId="urn:microsoft.com/office/officeart/2005/8/layout/orgChart1"/>
    <dgm:cxn modelId="{70A74AAB-282A-4D5A-AE87-C7D9F05B6480}" type="presParOf" srcId="{1EE6012D-896F-4EF7-810D-2B471AE41D34}" destId="{1A179D4F-610C-4059-BCF2-2FED9E5A0A4C}" srcOrd="2" destOrd="0" presId="urn:microsoft.com/office/officeart/2005/8/layout/orgChart1"/>
    <dgm:cxn modelId="{7C773D37-962B-4DE3-AF7F-D74A4E434468}" type="presParOf" srcId="{B2BD2345-DD93-4CE1-AA4E-1ED9F8239681}" destId="{4F8B5D06-6B06-406B-8D8B-3832C166EBAE}" srcOrd="4" destOrd="0" presId="urn:microsoft.com/office/officeart/2005/8/layout/orgChart1"/>
    <dgm:cxn modelId="{38817375-4483-423B-ACC0-D8C642B9496B}" type="presParOf" srcId="{B2BD2345-DD93-4CE1-AA4E-1ED9F8239681}" destId="{B49A1F89-E592-4738-ABAF-ABC2453EC0FD}" srcOrd="5" destOrd="0" presId="urn:microsoft.com/office/officeart/2005/8/layout/orgChart1"/>
    <dgm:cxn modelId="{B4CE830D-CE93-4A64-B958-73E1710F7F59}" type="presParOf" srcId="{B49A1F89-E592-4738-ABAF-ABC2453EC0FD}" destId="{0D3D33B7-DE16-4BF3-8983-7AA20B1CD296}" srcOrd="0" destOrd="0" presId="urn:microsoft.com/office/officeart/2005/8/layout/orgChart1"/>
    <dgm:cxn modelId="{36ED35F8-5D2C-4B56-B9AF-CA7D3584A101}" type="presParOf" srcId="{0D3D33B7-DE16-4BF3-8983-7AA20B1CD296}" destId="{13D53B4F-DA95-4ED0-898C-4D06CD798587}" srcOrd="0" destOrd="0" presId="urn:microsoft.com/office/officeart/2005/8/layout/orgChart1"/>
    <dgm:cxn modelId="{A15B3700-596A-422F-B950-8E52F68F2410}" type="presParOf" srcId="{0D3D33B7-DE16-4BF3-8983-7AA20B1CD296}" destId="{03842937-248B-47DD-95ED-E166724DD50B}" srcOrd="1" destOrd="0" presId="urn:microsoft.com/office/officeart/2005/8/layout/orgChart1"/>
    <dgm:cxn modelId="{724D5AB5-ED18-4455-8D4E-C79E7D5A2F81}" type="presParOf" srcId="{B49A1F89-E592-4738-ABAF-ABC2453EC0FD}" destId="{E306B10D-3400-49DD-9E07-8F7680277036}" srcOrd="1" destOrd="0" presId="urn:microsoft.com/office/officeart/2005/8/layout/orgChart1"/>
    <dgm:cxn modelId="{AE069EAE-C48C-4E4E-8262-ECDACDA039BE}" type="presParOf" srcId="{B49A1F89-E592-4738-ABAF-ABC2453EC0FD}" destId="{96EBFCB3-919C-4863-A661-C8ED66F28299}" srcOrd="2" destOrd="0" presId="urn:microsoft.com/office/officeart/2005/8/layout/orgChart1"/>
    <dgm:cxn modelId="{B224675D-093E-4DC3-8D56-82023E7F2C7E}" type="presParOf" srcId="{B2BD2345-DD93-4CE1-AA4E-1ED9F8239681}" destId="{91CEB9CE-172E-413A-96C7-226C9B68A6D7}" srcOrd="6" destOrd="0" presId="urn:microsoft.com/office/officeart/2005/8/layout/orgChart1"/>
    <dgm:cxn modelId="{55512D48-125A-472F-9B9F-5967529026DC}" type="presParOf" srcId="{B2BD2345-DD93-4CE1-AA4E-1ED9F8239681}" destId="{33B6E37B-1EC8-467A-ADFB-6B139A400FD3}" srcOrd="7" destOrd="0" presId="urn:microsoft.com/office/officeart/2005/8/layout/orgChart1"/>
    <dgm:cxn modelId="{CDD381F9-1DB1-4CB3-AD5F-F107DBF4F88C}" type="presParOf" srcId="{33B6E37B-1EC8-467A-ADFB-6B139A400FD3}" destId="{84B486B2-7BE5-46D6-9F45-F296765C8C46}" srcOrd="0" destOrd="0" presId="urn:microsoft.com/office/officeart/2005/8/layout/orgChart1"/>
    <dgm:cxn modelId="{77C057F8-7441-4BC3-AF4E-96088D7D54F9}" type="presParOf" srcId="{84B486B2-7BE5-46D6-9F45-F296765C8C46}" destId="{578EBB5E-8255-45BC-9AF2-DD4FFC52C0E2}" srcOrd="0" destOrd="0" presId="urn:microsoft.com/office/officeart/2005/8/layout/orgChart1"/>
    <dgm:cxn modelId="{71116683-F916-478E-BE11-283543CABDA0}" type="presParOf" srcId="{84B486B2-7BE5-46D6-9F45-F296765C8C46}" destId="{E6BF7EBB-8B94-4F5E-A73D-88B04182EF05}" srcOrd="1" destOrd="0" presId="urn:microsoft.com/office/officeart/2005/8/layout/orgChart1"/>
    <dgm:cxn modelId="{AC3BC55B-1290-4B51-926E-309B46351344}" type="presParOf" srcId="{33B6E37B-1EC8-467A-ADFB-6B139A400FD3}" destId="{EC59D455-7C6A-4C3A-9161-1E57B90C2DCA}" srcOrd="1" destOrd="0" presId="urn:microsoft.com/office/officeart/2005/8/layout/orgChart1"/>
    <dgm:cxn modelId="{9EBC69F6-5C42-4CA2-8B67-8D6FB2DC9A24}" type="presParOf" srcId="{33B6E37B-1EC8-467A-ADFB-6B139A400FD3}" destId="{B835E7C6-C4AD-48C7-8C41-BA77E925FECF}" srcOrd="2" destOrd="0" presId="urn:microsoft.com/office/officeart/2005/8/layout/orgChart1"/>
    <dgm:cxn modelId="{BCF0DAD9-C605-4CE0-9E6F-B8ED755D33F0}" type="presParOf" srcId="{B2BD2345-DD93-4CE1-AA4E-1ED9F8239681}" destId="{919C5D6B-1F10-47A0-871E-2899FB8AB03E}" srcOrd="8" destOrd="0" presId="urn:microsoft.com/office/officeart/2005/8/layout/orgChart1"/>
    <dgm:cxn modelId="{78F05F5F-84A7-4F2A-ACC0-49A777D1EDF4}" type="presParOf" srcId="{B2BD2345-DD93-4CE1-AA4E-1ED9F8239681}" destId="{CEBFE189-C4CA-4020-8F38-C1A2505499B0}" srcOrd="9" destOrd="0" presId="urn:microsoft.com/office/officeart/2005/8/layout/orgChart1"/>
    <dgm:cxn modelId="{21733190-C3AE-435F-A346-14F65B75A523}" type="presParOf" srcId="{CEBFE189-C4CA-4020-8F38-C1A2505499B0}" destId="{E8424200-C9D6-40BA-AAED-9970AA5AD7FF}" srcOrd="0" destOrd="0" presId="urn:microsoft.com/office/officeart/2005/8/layout/orgChart1"/>
    <dgm:cxn modelId="{774519AB-50E9-4A58-842D-527F44F702DA}" type="presParOf" srcId="{E8424200-C9D6-40BA-AAED-9970AA5AD7FF}" destId="{817C74CE-EA04-4635-A294-C04EAE994C75}" srcOrd="0" destOrd="0" presId="urn:microsoft.com/office/officeart/2005/8/layout/orgChart1"/>
    <dgm:cxn modelId="{4C2654E1-E48F-4BF0-A770-AE03E5DCEED9}" type="presParOf" srcId="{E8424200-C9D6-40BA-AAED-9970AA5AD7FF}" destId="{F584B14A-8648-42D2-811D-1499F10C3AF8}" srcOrd="1" destOrd="0" presId="urn:microsoft.com/office/officeart/2005/8/layout/orgChart1"/>
    <dgm:cxn modelId="{31396641-BD3B-46C4-B76C-1B8B694E5B66}" type="presParOf" srcId="{CEBFE189-C4CA-4020-8F38-C1A2505499B0}" destId="{7C439A92-9ACD-41DA-ABFF-4EAD1738C905}" srcOrd="1" destOrd="0" presId="urn:microsoft.com/office/officeart/2005/8/layout/orgChart1"/>
    <dgm:cxn modelId="{AFDF85B9-3A24-417D-B57F-1251CE226E80}" type="presParOf" srcId="{CEBFE189-C4CA-4020-8F38-C1A2505499B0}" destId="{791D4C4C-9001-4952-B8C2-945BB7C13B86}" srcOrd="2" destOrd="0" presId="urn:microsoft.com/office/officeart/2005/8/layout/orgChart1"/>
    <dgm:cxn modelId="{FDCDD58A-40BA-40AD-9967-39BCC0B02109}" type="presParOf" srcId="{B2BD2345-DD93-4CE1-AA4E-1ED9F8239681}" destId="{5CA780DE-14C5-45F8-AC9F-EC9E8A628C33}" srcOrd="10" destOrd="0" presId="urn:microsoft.com/office/officeart/2005/8/layout/orgChart1"/>
    <dgm:cxn modelId="{6BFF09EB-B56D-4F60-B05C-C5D591986C12}" type="presParOf" srcId="{B2BD2345-DD93-4CE1-AA4E-1ED9F8239681}" destId="{AB8349D8-5007-4F10-B393-4C74ABB90B6E}" srcOrd="11" destOrd="0" presId="urn:microsoft.com/office/officeart/2005/8/layout/orgChart1"/>
    <dgm:cxn modelId="{4E68CB18-F665-4E38-8485-206C7C95CFAD}" type="presParOf" srcId="{AB8349D8-5007-4F10-B393-4C74ABB90B6E}" destId="{43B60BA2-37CC-488E-B006-ECE818E3E159}" srcOrd="0" destOrd="0" presId="urn:microsoft.com/office/officeart/2005/8/layout/orgChart1"/>
    <dgm:cxn modelId="{0C42E6CB-1473-40CC-95A6-E8A2F328CF5A}" type="presParOf" srcId="{43B60BA2-37CC-488E-B006-ECE818E3E159}" destId="{DEAD99D5-F9B2-4A80-8729-5A701F3EC4D5}" srcOrd="0" destOrd="0" presId="urn:microsoft.com/office/officeart/2005/8/layout/orgChart1"/>
    <dgm:cxn modelId="{85643C1B-F72F-43DF-82FE-1B64A5897E52}" type="presParOf" srcId="{43B60BA2-37CC-488E-B006-ECE818E3E159}" destId="{80285097-49A7-40E9-B8EA-BB971687BE44}" srcOrd="1" destOrd="0" presId="urn:microsoft.com/office/officeart/2005/8/layout/orgChart1"/>
    <dgm:cxn modelId="{FCBE78CC-B757-44D5-A9B9-6E452791B663}" type="presParOf" srcId="{AB8349D8-5007-4F10-B393-4C74ABB90B6E}" destId="{91181007-9FF0-40D2-975C-808D112C1C51}" srcOrd="1" destOrd="0" presId="urn:microsoft.com/office/officeart/2005/8/layout/orgChart1"/>
    <dgm:cxn modelId="{8A0A2475-4BFF-45DC-977C-5F29F3EEDBF4}" type="presParOf" srcId="{AB8349D8-5007-4F10-B393-4C74ABB90B6E}" destId="{EBF8AF6B-1AB3-4ADB-B787-6BA2498907CB}" srcOrd="2" destOrd="0" presId="urn:microsoft.com/office/officeart/2005/8/layout/orgChart1"/>
    <dgm:cxn modelId="{58917159-C702-4993-84C7-441214E12B92}" type="presParOf" srcId="{22D8603C-916C-448D-B3DE-34D1C74AF4B1}" destId="{620BFF32-A93F-4968-8313-67377BA1A0F9}" srcOrd="2" destOrd="0" presId="urn:microsoft.com/office/officeart/2005/8/layout/orgChart1"/>
    <dgm:cxn modelId="{181277AB-4D32-46F1-890C-80A73532AC63}" type="presParOf" srcId="{4489E65B-F515-4AF7-B3D4-90C5E9F939BC}" destId="{8BB0A550-EABA-4CA7-8901-61C986DDD9A6}" srcOrd="1" destOrd="0" presId="urn:microsoft.com/office/officeart/2005/8/layout/orgChart1"/>
    <dgm:cxn modelId="{4665D0E9-5B61-4883-8887-944CD2017B37}" type="presParOf" srcId="{8BB0A550-EABA-4CA7-8901-61C986DDD9A6}" destId="{B7785F5D-8658-4250-B83B-96E9EA2FB8C3}" srcOrd="0" destOrd="0" presId="urn:microsoft.com/office/officeart/2005/8/layout/orgChart1"/>
    <dgm:cxn modelId="{83786813-9349-40BA-B93E-B23E6F937EF6}" type="presParOf" srcId="{B7785F5D-8658-4250-B83B-96E9EA2FB8C3}" destId="{E4E8CD13-DF3C-4B18-A2A4-7AC72EF5BC96}" srcOrd="0" destOrd="0" presId="urn:microsoft.com/office/officeart/2005/8/layout/orgChart1"/>
    <dgm:cxn modelId="{B27FBB53-473F-4BF0-A496-250E906C214D}" type="presParOf" srcId="{B7785F5D-8658-4250-B83B-96E9EA2FB8C3}" destId="{BCB2407D-DE7F-4B8E-B86B-9C508EAD02DF}" srcOrd="1" destOrd="0" presId="urn:microsoft.com/office/officeart/2005/8/layout/orgChart1"/>
    <dgm:cxn modelId="{B0ED13DE-051B-4543-8A97-03182DCBC2DB}" type="presParOf" srcId="{8BB0A550-EABA-4CA7-8901-61C986DDD9A6}" destId="{A41C315D-F8D6-471A-B011-53044FECE59B}" srcOrd="1" destOrd="0" presId="urn:microsoft.com/office/officeart/2005/8/layout/orgChart1"/>
    <dgm:cxn modelId="{6C74FE8F-055D-4C4E-B30D-736DE69A7979}" type="presParOf" srcId="{8BB0A550-EABA-4CA7-8901-61C986DDD9A6}" destId="{E78EC581-2300-46A9-ABF2-48750D343B6B}" srcOrd="2" destOrd="0" presId="urn:microsoft.com/office/officeart/2005/8/layout/orgChart1"/>
    <dgm:cxn modelId="{13C1BB2D-C691-4C40-B325-3CEB9DAC22D4}" type="presParOf" srcId="{4489E65B-F515-4AF7-B3D4-90C5E9F939BC}" destId="{14061A9F-B7C0-4E2B-ABB5-012ACEDCC811}" srcOrd="2" destOrd="0" presId="urn:microsoft.com/office/officeart/2005/8/layout/orgChart1"/>
    <dgm:cxn modelId="{86282C81-C676-4283-B039-CD804EE23032}" type="presParOf" srcId="{14061A9F-B7C0-4E2B-ABB5-012ACEDCC811}" destId="{C8CC8CD9-F5D3-48C0-AF0B-EAC66EAB3068}" srcOrd="0" destOrd="0" presId="urn:microsoft.com/office/officeart/2005/8/layout/orgChart1"/>
    <dgm:cxn modelId="{8BA374C4-B06F-4D60-AAD2-A41FB76B8ED7}" type="presParOf" srcId="{C8CC8CD9-F5D3-48C0-AF0B-EAC66EAB3068}" destId="{DDBC051E-2CBC-4810-A618-F6469A5FEFBA}" srcOrd="0" destOrd="0" presId="urn:microsoft.com/office/officeart/2005/8/layout/orgChart1"/>
    <dgm:cxn modelId="{CEF71825-CAB6-4F86-9180-57485C11343B}" type="presParOf" srcId="{C8CC8CD9-F5D3-48C0-AF0B-EAC66EAB3068}" destId="{2810A2D6-56CE-489E-9119-C19F3F153D1E}" srcOrd="1" destOrd="0" presId="urn:microsoft.com/office/officeart/2005/8/layout/orgChart1"/>
    <dgm:cxn modelId="{009AE452-5805-44C0-97A2-2B4D3AAD5A82}" type="presParOf" srcId="{14061A9F-B7C0-4E2B-ABB5-012ACEDCC811}" destId="{4840C412-781A-46C0-90DF-C9626FE19EFE}" srcOrd="1" destOrd="0" presId="urn:microsoft.com/office/officeart/2005/8/layout/orgChart1"/>
    <dgm:cxn modelId="{5588319B-BB51-41FE-9672-FDACA38BE5F5}" type="presParOf" srcId="{14061A9F-B7C0-4E2B-ABB5-012ACEDCC811}" destId="{CC383541-5543-495B-BBE1-C13848A6B11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780DE-14C5-45F8-AC9F-EC9E8A628C33}">
      <dsp:nvSpPr>
        <dsp:cNvPr id="0" name=""/>
        <dsp:cNvSpPr/>
      </dsp:nvSpPr>
      <dsp:spPr>
        <a:xfrm>
          <a:off x="5291136" y="1022100"/>
          <a:ext cx="2324483" cy="96672"/>
        </a:xfrm>
        <a:custGeom>
          <a:avLst/>
          <a:gdLst/>
          <a:ahLst/>
          <a:cxnLst/>
          <a:rect l="0" t="0" r="0" b="0"/>
          <a:pathLst>
            <a:path>
              <a:moveTo>
                <a:pt x="0" y="0"/>
              </a:moveTo>
              <a:lnTo>
                <a:pt x="2324483" y="0"/>
              </a:lnTo>
              <a:lnTo>
                <a:pt x="2324483" y="966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9C5D6B-1F10-47A0-871E-2899FB8AB03E}">
      <dsp:nvSpPr>
        <dsp:cNvPr id="0" name=""/>
        <dsp:cNvSpPr/>
      </dsp:nvSpPr>
      <dsp:spPr>
        <a:xfrm>
          <a:off x="5291136" y="1022100"/>
          <a:ext cx="903097" cy="96672"/>
        </a:xfrm>
        <a:custGeom>
          <a:avLst/>
          <a:gdLst/>
          <a:ahLst/>
          <a:cxnLst/>
          <a:rect l="0" t="0" r="0" b="0"/>
          <a:pathLst>
            <a:path>
              <a:moveTo>
                <a:pt x="0" y="0"/>
              </a:moveTo>
              <a:lnTo>
                <a:pt x="903097" y="0"/>
              </a:lnTo>
              <a:lnTo>
                <a:pt x="903097" y="966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CEB9CE-172E-413A-96C7-226C9B68A6D7}">
      <dsp:nvSpPr>
        <dsp:cNvPr id="0" name=""/>
        <dsp:cNvSpPr/>
      </dsp:nvSpPr>
      <dsp:spPr>
        <a:xfrm>
          <a:off x="4983955" y="1022100"/>
          <a:ext cx="307180" cy="96672"/>
        </a:xfrm>
        <a:custGeom>
          <a:avLst/>
          <a:gdLst/>
          <a:ahLst/>
          <a:cxnLst/>
          <a:rect l="0" t="0" r="0" b="0"/>
          <a:pathLst>
            <a:path>
              <a:moveTo>
                <a:pt x="307180" y="0"/>
              </a:moveTo>
              <a:lnTo>
                <a:pt x="0" y="0"/>
              </a:lnTo>
              <a:lnTo>
                <a:pt x="0" y="966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8B5D06-6B06-406B-8D8B-3832C166EBAE}">
      <dsp:nvSpPr>
        <dsp:cNvPr id="0" name=""/>
        <dsp:cNvSpPr/>
      </dsp:nvSpPr>
      <dsp:spPr>
        <a:xfrm>
          <a:off x="3773677" y="1022100"/>
          <a:ext cx="1517458" cy="96672"/>
        </a:xfrm>
        <a:custGeom>
          <a:avLst/>
          <a:gdLst/>
          <a:ahLst/>
          <a:cxnLst/>
          <a:rect l="0" t="0" r="0" b="0"/>
          <a:pathLst>
            <a:path>
              <a:moveTo>
                <a:pt x="1517458" y="0"/>
              </a:moveTo>
              <a:lnTo>
                <a:pt x="0" y="0"/>
              </a:lnTo>
              <a:lnTo>
                <a:pt x="0" y="966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5533CF-E19F-402E-83E7-C0C4485194EE}">
      <dsp:nvSpPr>
        <dsp:cNvPr id="0" name=""/>
        <dsp:cNvSpPr/>
      </dsp:nvSpPr>
      <dsp:spPr>
        <a:xfrm>
          <a:off x="2563399" y="1022100"/>
          <a:ext cx="2727736" cy="96672"/>
        </a:xfrm>
        <a:custGeom>
          <a:avLst/>
          <a:gdLst/>
          <a:ahLst/>
          <a:cxnLst/>
          <a:rect l="0" t="0" r="0" b="0"/>
          <a:pathLst>
            <a:path>
              <a:moveTo>
                <a:pt x="2727736" y="0"/>
              </a:moveTo>
              <a:lnTo>
                <a:pt x="0" y="0"/>
              </a:lnTo>
              <a:lnTo>
                <a:pt x="0" y="966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D22E2-B4E8-4B84-9BCD-1FB96B700586}">
      <dsp:nvSpPr>
        <dsp:cNvPr id="0" name=""/>
        <dsp:cNvSpPr/>
      </dsp:nvSpPr>
      <dsp:spPr>
        <a:xfrm>
          <a:off x="953030" y="1618887"/>
          <a:ext cx="150034" cy="3143641"/>
        </a:xfrm>
        <a:custGeom>
          <a:avLst/>
          <a:gdLst/>
          <a:ahLst/>
          <a:cxnLst/>
          <a:rect l="0" t="0" r="0" b="0"/>
          <a:pathLst>
            <a:path>
              <a:moveTo>
                <a:pt x="0" y="0"/>
              </a:moveTo>
              <a:lnTo>
                <a:pt x="0" y="3143641"/>
              </a:lnTo>
              <a:lnTo>
                <a:pt x="150034" y="314364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8A4AE3-F905-4668-B065-079A232A8DEC}">
      <dsp:nvSpPr>
        <dsp:cNvPr id="0" name=""/>
        <dsp:cNvSpPr/>
      </dsp:nvSpPr>
      <dsp:spPr>
        <a:xfrm>
          <a:off x="953030" y="1618887"/>
          <a:ext cx="158766" cy="2288540"/>
        </a:xfrm>
        <a:custGeom>
          <a:avLst/>
          <a:gdLst/>
          <a:ahLst/>
          <a:cxnLst/>
          <a:rect l="0" t="0" r="0" b="0"/>
          <a:pathLst>
            <a:path>
              <a:moveTo>
                <a:pt x="0" y="0"/>
              </a:moveTo>
              <a:lnTo>
                <a:pt x="0" y="2288540"/>
              </a:lnTo>
              <a:lnTo>
                <a:pt x="158766" y="228854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2152D-A40E-46B8-ABF2-A94594946908}">
      <dsp:nvSpPr>
        <dsp:cNvPr id="0" name=""/>
        <dsp:cNvSpPr/>
      </dsp:nvSpPr>
      <dsp:spPr>
        <a:xfrm>
          <a:off x="953030" y="1618887"/>
          <a:ext cx="150034" cy="1644670"/>
        </a:xfrm>
        <a:custGeom>
          <a:avLst/>
          <a:gdLst/>
          <a:ahLst/>
          <a:cxnLst/>
          <a:rect l="0" t="0" r="0" b="0"/>
          <a:pathLst>
            <a:path>
              <a:moveTo>
                <a:pt x="0" y="0"/>
              </a:moveTo>
              <a:lnTo>
                <a:pt x="0" y="1644670"/>
              </a:lnTo>
              <a:lnTo>
                <a:pt x="150034" y="164467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F89CF9-704D-404C-A9E0-9A1C3756918C}">
      <dsp:nvSpPr>
        <dsp:cNvPr id="0" name=""/>
        <dsp:cNvSpPr/>
      </dsp:nvSpPr>
      <dsp:spPr>
        <a:xfrm>
          <a:off x="953030" y="1618887"/>
          <a:ext cx="146133" cy="1046952"/>
        </a:xfrm>
        <a:custGeom>
          <a:avLst/>
          <a:gdLst/>
          <a:ahLst/>
          <a:cxnLst/>
          <a:rect l="0" t="0" r="0" b="0"/>
          <a:pathLst>
            <a:path>
              <a:moveTo>
                <a:pt x="0" y="0"/>
              </a:moveTo>
              <a:lnTo>
                <a:pt x="0" y="1046952"/>
              </a:lnTo>
              <a:lnTo>
                <a:pt x="146133" y="104695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733799-3893-4776-B126-99BEDF99686D}">
      <dsp:nvSpPr>
        <dsp:cNvPr id="0" name=""/>
        <dsp:cNvSpPr/>
      </dsp:nvSpPr>
      <dsp:spPr>
        <a:xfrm>
          <a:off x="953030" y="1618887"/>
          <a:ext cx="150034" cy="458032"/>
        </a:xfrm>
        <a:custGeom>
          <a:avLst/>
          <a:gdLst/>
          <a:ahLst/>
          <a:cxnLst/>
          <a:rect l="0" t="0" r="0" b="0"/>
          <a:pathLst>
            <a:path>
              <a:moveTo>
                <a:pt x="0" y="0"/>
              </a:moveTo>
              <a:lnTo>
                <a:pt x="0" y="458032"/>
              </a:lnTo>
              <a:lnTo>
                <a:pt x="150034" y="45803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375A97-F008-4178-A31E-4324DC553B2D}">
      <dsp:nvSpPr>
        <dsp:cNvPr id="0" name=""/>
        <dsp:cNvSpPr/>
      </dsp:nvSpPr>
      <dsp:spPr>
        <a:xfrm>
          <a:off x="1353122" y="1022100"/>
          <a:ext cx="3938014" cy="96672"/>
        </a:xfrm>
        <a:custGeom>
          <a:avLst/>
          <a:gdLst/>
          <a:ahLst/>
          <a:cxnLst/>
          <a:rect l="0" t="0" r="0" b="0"/>
          <a:pathLst>
            <a:path>
              <a:moveTo>
                <a:pt x="3938014" y="0"/>
              </a:moveTo>
              <a:lnTo>
                <a:pt x="0" y="0"/>
              </a:lnTo>
              <a:lnTo>
                <a:pt x="0" y="966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97EED2-9B9B-4319-AECF-6ECA4BA5058A}">
      <dsp:nvSpPr>
        <dsp:cNvPr id="0" name=""/>
        <dsp:cNvSpPr/>
      </dsp:nvSpPr>
      <dsp:spPr>
        <a:xfrm>
          <a:off x="3580513" y="117703"/>
          <a:ext cx="3421245" cy="90439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Ministry of Health and Population (</a:t>
          </a:r>
          <a:r>
            <a:rPr lang="en-US" sz="1800" kern="1200" dirty="0" err="1"/>
            <a:t>MoHP</a:t>
          </a:r>
          <a:r>
            <a:rPr lang="en-US" sz="1800" kern="1200" dirty="0"/>
            <a:t>)</a:t>
          </a:r>
        </a:p>
      </dsp:txBody>
      <dsp:txXfrm>
        <a:off x="3580513" y="117703"/>
        <a:ext cx="3421245" cy="904397"/>
      </dsp:txXfrm>
    </dsp:sp>
    <dsp:sp modelId="{BF2C9425-5902-40AF-A280-54C764CCF862}">
      <dsp:nvSpPr>
        <dsp:cNvPr id="0" name=""/>
        <dsp:cNvSpPr/>
      </dsp:nvSpPr>
      <dsp:spPr>
        <a:xfrm>
          <a:off x="853007" y="1118772"/>
          <a:ext cx="1000229" cy="5001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DoAA</a:t>
          </a:r>
          <a:endParaRPr lang="en-US" sz="2000" kern="1200" dirty="0"/>
        </a:p>
      </dsp:txBody>
      <dsp:txXfrm>
        <a:off x="853007" y="1118772"/>
        <a:ext cx="1000229" cy="500114"/>
      </dsp:txXfrm>
    </dsp:sp>
    <dsp:sp modelId="{F0F8E418-41A8-47ED-8CD8-40BE162A146A}">
      <dsp:nvSpPr>
        <dsp:cNvPr id="0" name=""/>
        <dsp:cNvSpPr/>
      </dsp:nvSpPr>
      <dsp:spPr>
        <a:xfrm>
          <a:off x="1103064" y="1828935"/>
          <a:ext cx="4256577" cy="4959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itchFamily="34" charset="0"/>
              <a:cs typeface="Calibri" pitchFamily="34" charset="0"/>
            </a:rPr>
            <a:t>National Ayurveda, </a:t>
          </a:r>
          <a:r>
            <a:rPr lang="en-US" sz="1800" b="1" kern="1200" dirty="0" err="1">
              <a:latin typeface="Calibri" pitchFamily="34" charset="0"/>
              <a:cs typeface="Calibri" pitchFamily="34" charset="0"/>
            </a:rPr>
            <a:t>Panchakarma</a:t>
          </a:r>
          <a:r>
            <a:rPr lang="en-US" sz="1800" b="1" kern="1200" dirty="0">
              <a:latin typeface="Calibri" pitchFamily="34" charset="0"/>
              <a:cs typeface="Calibri" pitchFamily="34" charset="0"/>
            </a:rPr>
            <a:t> and Yoga Centre (Under Establishment</a:t>
          </a:r>
          <a:r>
            <a:rPr lang="en-US" sz="1100" b="1" kern="1200" dirty="0">
              <a:latin typeface="Calibri" pitchFamily="34" charset="0"/>
              <a:cs typeface="Calibri" pitchFamily="34" charset="0"/>
            </a:rPr>
            <a:t>)</a:t>
          </a:r>
          <a:endParaRPr lang="en-US" sz="1100" kern="1200" dirty="0"/>
        </a:p>
      </dsp:txBody>
      <dsp:txXfrm>
        <a:off x="1103064" y="1828935"/>
        <a:ext cx="4256577" cy="495968"/>
      </dsp:txXfrm>
    </dsp:sp>
    <dsp:sp modelId="{78EA7B75-FE3E-487C-A8A4-D3DE148F2A2A}">
      <dsp:nvSpPr>
        <dsp:cNvPr id="0" name=""/>
        <dsp:cNvSpPr/>
      </dsp:nvSpPr>
      <dsp:spPr>
        <a:xfrm>
          <a:off x="1099163" y="2428903"/>
          <a:ext cx="2088039" cy="4738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itchFamily="34" charset="0"/>
              <a:cs typeface="Calibri" pitchFamily="34" charset="0"/>
            </a:rPr>
            <a:t>Provincial Ayurveda Hospital </a:t>
          </a:r>
          <a:r>
            <a:rPr lang="en-US" sz="1800" b="1" kern="1200">
              <a:latin typeface="Calibri" pitchFamily="34" charset="0"/>
              <a:cs typeface="Calibri" pitchFamily="34" charset="0"/>
            </a:rPr>
            <a:t>- 4</a:t>
          </a:r>
          <a:endParaRPr lang="en-US" sz="1800" kern="1200" dirty="0"/>
        </a:p>
      </dsp:txBody>
      <dsp:txXfrm>
        <a:off x="1099163" y="2428903"/>
        <a:ext cx="2088039" cy="473873"/>
      </dsp:txXfrm>
    </dsp:sp>
    <dsp:sp modelId="{F013A093-AF56-4028-AF34-69A2E2A73DEA}">
      <dsp:nvSpPr>
        <dsp:cNvPr id="0" name=""/>
        <dsp:cNvSpPr/>
      </dsp:nvSpPr>
      <dsp:spPr>
        <a:xfrm>
          <a:off x="1103064" y="3015733"/>
          <a:ext cx="2089159" cy="4956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latin typeface="Calibri" pitchFamily="34" charset="0"/>
              <a:cs typeface="Calibri" pitchFamily="34" charset="0"/>
            </a:rPr>
            <a:t> </a:t>
          </a:r>
          <a:r>
            <a:rPr lang="en-US" sz="1600" b="1" kern="1200">
              <a:latin typeface="Calibri" pitchFamily="34" charset="0"/>
              <a:cs typeface="Calibri" pitchFamily="34" charset="0"/>
            </a:rPr>
            <a:t>District Ayurved Health Centre-60</a:t>
          </a:r>
          <a:endParaRPr lang="en-US" sz="1600" b="1" kern="1200" dirty="0">
            <a:latin typeface="Calibri" pitchFamily="34" charset="0"/>
            <a:cs typeface="Calibri" pitchFamily="34" charset="0"/>
          </a:endParaRPr>
        </a:p>
      </dsp:txBody>
      <dsp:txXfrm>
        <a:off x="1103064" y="3015733"/>
        <a:ext cx="2089159" cy="495648"/>
      </dsp:txXfrm>
    </dsp:sp>
    <dsp:sp modelId="{65ECD69D-981E-4F2D-B215-A4118C9F579F}">
      <dsp:nvSpPr>
        <dsp:cNvPr id="0" name=""/>
        <dsp:cNvSpPr/>
      </dsp:nvSpPr>
      <dsp:spPr>
        <a:xfrm>
          <a:off x="1111796" y="3551336"/>
          <a:ext cx="1967821" cy="712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itchFamily="34" charset="0"/>
              <a:cs typeface="Calibri" pitchFamily="34" charset="0"/>
            </a:rPr>
            <a:t>Ayurveda </a:t>
          </a:r>
          <a:r>
            <a:rPr lang="en-US" sz="1600" b="1" kern="1200" dirty="0" err="1">
              <a:latin typeface="Calibri" pitchFamily="34" charset="0"/>
              <a:cs typeface="Calibri" pitchFamily="34" charset="0"/>
            </a:rPr>
            <a:t>Aushadhalaya</a:t>
          </a:r>
          <a:r>
            <a:rPr lang="en-US" sz="1600" b="1" kern="1200" dirty="0">
              <a:latin typeface="Calibri" pitchFamily="34" charset="0"/>
              <a:cs typeface="Calibri" pitchFamily="34" charset="0"/>
            </a:rPr>
            <a:t> </a:t>
          </a:r>
          <a:r>
            <a:rPr lang="en-US" sz="1600" b="1" kern="1200">
              <a:latin typeface="Calibri" pitchFamily="34" charset="0"/>
              <a:cs typeface="Calibri" pitchFamily="34" charset="0"/>
            </a:rPr>
            <a:t>- 304</a:t>
          </a:r>
          <a:endParaRPr lang="en-US" sz="1600" kern="1200" dirty="0"/>
        </a:p>
      </dsp:txBody>
      <dsp:txXfrm>
        <a:off x="1111796" y="3551336"/>
        <a:ext cx="1967821" cy="712183"/>
      </dsp:txXfrm>
    </dsp:sp>
    <dsp:sp modelId="{22EB658E-F48D-4C7C-889C-F662C06B5D59}">
      <dsp:nvSpPr>
        <dsp:cNvPr id="0" name=""/>
        <dsp:cNvSpPr/>
      </dsp:nvSpPr>
      <dsp:spPr>
        <a:xfrm>
          <a:off x="1103064" y="4444101"/>
          <a:ext cx="2111094" cy="6368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err="1">
              <a:latin typeface="Calibri" pitchFamily="34" charset="0"/>
              <a:cs typeface="Calibri" pitchFamily="34" charset="0"/>
            </a:rPr>
            <a:t>Nagarik</a:t>
          </a:r>
          <a:r>
            <a:rPr lang="en-US" sz="1800" b="1" i="1" kern="1200" dirty="0">
              <a:latin typeface="Calibri" pitchFamily="34" charset="0"/>
              <a:cs typeface="Calibri" pitchFamily="34" charset="0"/>
            </a:rPr>
            <a:t> </a:t>
          </a:r>
          <a:r>
            <a:rPr lang="en-US" sz="1800" b="1" i="1" kern="1200" dirty="0" err="1">
              <a:latin typeface="Calibri" pitchFamily="34" charset="0"/>
              <a:cs typeface="Calibri" pitchFamily="34" charset="0"/>
            </a:rPr>
            <a:t>Aarogya</a:t>
          </a:r>
          <a:r>
            <a:rPr lang="en-US" sz="1800" b="1" i="1" kern="1200" dirty="0">
              <a:latin typeface="Calibri" pitchFamily="34" charset="0"/>
              <a:cs typeface="Calibri" pitchFamily="34" charset="0"/>
            </a:rPr>
            <a:t> Kendra </a:t>
          </a:r>
          <a:r>
            <a:rPr lang="en-US" sz="1800" b="1" kern="1200">
              <a:latin typeface="Calibri" pitchFamily="34" charset="0"/>
              <a:cs typeface="Calibri" pitchFamily="34" charset="0"/>
            </a:rPr>
            <a:t>- 411</a:t>
          </a:r>
          <a:endParaRPr lang="en-US" sz="1800" b="1" kern="1200" dirty="0">
            <a:latin typeface="Calibri" pitchFamily="34" charset="0"/>
            <a:cs typeface="Calibri" pitchFamily="34" charset="0"/>
          </a:endParaRPr>
        </a:p>
      </dsp:txBody>
      <dsp:txXfrm>
        <a:off x="1103064" y="4444101"/>
        <a:ext cx="2111094" cy="636856"/>
      </dsp:txXfrm>
    </dsp:sp>
    <dsp:sp modelId="{E5F08B9B-A630-4963-9BAD-83B85087999D}">
      <dsp:nvSpPr>
        <dsp:cNvPr id="0" name=""/>
        <dsp:cNvSpPr/>
      </dsp:nvSpPr>
      <dsp:spPr>
        <a:xfrm>
          <a:off x="2063285" y="1118772"/>
          <a:ext cx="1000229" cy="5001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SDVK</a:t>
          </a:r>
          <a:endParaRPr lang="en-US" sz="2000" kern="1200" dirty="0"/>
        </a:p>
      </dsp:txBody>
      <dsp:txXfrm>
        <a:off x="2063285" y="1118772"/>
        <a:ext cx="1000229" cy="500114"/>
      </dsp:txXfrm>
    </dsp:sp>
    <dsp:sp modelId="{13D53B4F-DA95-4ED0-898C-4D06CD798587}">
      <dsp:nvSpPr>
        <dsp:cNvPr id="0" name=""/>
        <dsp:cNvSpPr/>
      </dsp:nvSpPr>
      <dsp:spPr>
        <a:xfrm>
          <a:off x="3273563" y="1118772"/>
          <a:ext cx="1000229" cy="5001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NAMC</a:t>
          </a:r>
          <a:endParaRPr lang="en-US" sz="2000" kern="1200" dirty="0"/>
        </a:p>
      </dsp:txBody>
      <dsp:txXfrm>
        <a:off x="3273563" y="1118772"/>
        <a:ext cx="1000229" cy="500114"/>
      </dsp:txXfrm>
    </dsp:sp>
    <dsp:sp modelId="{578EBB5E-8255-45BC-9AF2-DD4FFC52C0E2}">
      <dsp:nvSpPr>
        <dsp:cNvPr id="0" name=""/>
        <dsp:cNvSpPr/>
      </dsp:nvSpPr>
      <dsp:spPr>
        <a:xfrm>
          <a:off x="4483840" y="1118772"/>
          <a:ext cx="1000229" cy="5001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NARTC</a:t>
          </a:r>
          <a:endParaRPr lang="en-US" sz="2000" kern="1200" dirty="0"/>
        </a:p>
      </dsp:txBody>
      <dsp:txXfrm>
        <a:off x="4483840" y="1118772"/>
        <a:ext cx="1000229" cy="500114"/>
      </dsp:txXfrm>
    </dsp:sp>
    <dsp:sp modelId="{817C74CE-EA04-4635-A294-C04EAE994C75}">
      <dsp:nvSpPr>
        <dsp:cNvPr id="0" name=""/>
        <dsp:cNvSpPr/>
      </dsp:nvSpPr>
      <dsp:spPr>
        <a:xfrm>
          <a:off x="5694118" y="1118772"/>
          <a:ext cx="1000229" cy="11824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Ayurveda Hospital, </a:t>
          </a:r>
          <a:r>
            <a:rPr lang="en-US" sz="1800" kern="1200" dirty="0" err="1"/>
            <a:t>Naradevi</a:t>
          </a:r>
          <a:endParaRPr lang="en-US" sz="1800" kern="1200" dirty="0"/>
        </a:p>
      </dsp:txBody>
      <dsp:txXfrm>
        <a:off x="5694118" y="1118772"/>
        <a:ext cx="1000229" cy="1182471"/>
      </dsp:txXfrm>
    </dsp:sp>
    <dsp:sp modelId="{DEAD99D5-F9B2-4A80-8729-5A701F3EC4D5}">
      <dsp:nvSpPr>
        <dsp:cNvPr id="0" name=""/>
        <dsp:cNvSpPr/>
      </dsp:nvSpPr>
      <dsp:spPr>
        <a:xfrm>
          <a:off x="6906627" y="1118772"/>
          <a:ext cx="1417985" cy="18671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Pashupati</a:t>
          </a:r>
          <a:r>
            <a:rPr lang="en-US" sz="2000" kern="1200" dirty="0"/>
            <a:t> Homeopathy Hospital</a:t>
          </a:r>
        </a:p>
      </dsp:txBody>
      <dsp:txXfrm>
        <a:off x="6906627" y="1118772"/>
        <a:ext cx="1417985" cy="1867118"/>
      </dsp:txXfrm>
    </dsp:sp>
    <dsp:sp modelId="{E4E8CD13-DF3C-4B18-A2A4-7AC72EF5BC96}">
      <dsp:nvSpPr>
        <dsp:cNvPr id="0" name=""/>
        <dsp:cNvSpPr/>
      </dsp:nvSpPr>
      <dsp:spPr>
        <a:xfrm>
          <a:off x="4121987" y="2621502"/>
          <a:ext cx="2088039" cy="9898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highlight>
                <a:srgbClr val="0000FF"/>
              </a:highlight>
            </a:rPr>
            <a:t>Distric</a:t>
          </a:r>
          <a:r>
            <a:rPr lang="en-US" sz="1400" kern="1200" dirty="0">
              <a:highlight>
                <a:srgbClr val="0000FF"/>
              </a:highlight>
            </a:rPr>
            <a:t> level- Ayurveda and Alternative Hospitals- 15</a:t>
          </a:r>
        </a:p>
      </dsp:txBody>
      <dsp:txXfrm>
        <a:off x="4121987" y="2621502"/>
        <a:ext cx="2088039" cy="989847"/>
      </dsp:txXfrm>
    </dsp:sp>
    <dsp:sp modelId="{DDBC051E-2CBC-4810-A618-F6469A5FEFBA}">
      <dsp:nvSpPr>
        <dsp:cNvPr id="0" name=""/>
        <dsp:cNvSpPr/>
      </dsp:nvSpPr>
      <dsp:spPr>
        <a:xfrm>
          <a:off x="3500705" y="4142187"/>
          <a:ext cx="2088039" cy="10933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highlight>
                <a:srgbClr val="FF0000"/>
              </a:highlight>
            </a:rPr>
            <a:t>Local level Ayurveda Hospital-1 </a:t>
          </a:r>
          <a:endParaRPr lang="en-US" sz="1300" kern="1200" dirty="0"/>
        </a:p>
      </dsp:txBody>
      <dsp:txXfrm>
        <a:off x="3500705" y="4142187"/>
        <a:ext cx="2088039" cy="10933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22EE6-F90F-4BEB-BD84-C29C175808D6}" type="datetimeFigureOut">
              <a:rPr lang="en-US" smtClean="0"/>
              <a:t>3/9/26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D99CA-82AD-41A0-9022-60D96000EC6A}" type="slidenum">
              <a:rPr lang="en-US" smtClean="0"/>
              <a:t>‹#›</a:t>
            </a:fld>
            <a:endParaRPr lang="en-US"/>
          </a:p>
        </p:txBody>
      </p:sp>
    </p:spTree>
    <p:extLst>
      <p:ext uri="{BB962C8B-B14F-4D97-AF65-F5344CB8AC3E}">
        <p14:creationId xmlns:p14="http://schemas.microsoft.com/office/powerpoint/2010/main" val="84322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B81C3F-410F-4791-95AC-64E41AD35A2D}"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69740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B81C3F-410F-4791-95AC-64E41AD35A2D}"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3461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B81C3F-410F-4791-95AC-64E41AD35A2D}"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307980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519B-192F-9905-AB3B-A084D53DF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4F119D-8D6F-9647-AF85-40B634FE7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CBC429-D5CF-2FBE-E4FE-0AACEE4FAA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C61E55-F128-444C-B93D-CD79B7B8EA5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EA1AC18-233F-B250-7B35-FA55A5C146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6" name="Slide Number Placeholder 5">
            <a:extLst>
              <a:ext uri="{FF2B5EF4-FFF2-40B4-BE49-F238E27FC236}">
                <a16:creationId xmlns:a16="http://schemas.microsoft.com/office/drawing/2014/main" id="{41C92891-4F39-B8A6-7429-DA46835CC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0203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2D4C-8A00-25CD-D49B-64F5A86867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161646-2DC5-F5FE-E84A-07CDEA5FB2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3E751-55AF-42FA-814F-0F742A5B667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3202B28A-936C-C1F9-007B-A802C4AF38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5" name="Slide Number Placeholder 4">
            <a:extLst>
              <a:ext uri="{FF2B5EF4-FFF2-40B4-BE49-F238E27FC236}">
                <a16:creationId xmlns:a16="http://schemas.microsoft.com/office/drawing/2014/main" id="{BCD8861D-7B5A-3B4E-558C-1823AF9820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7555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7058-E427-C2D7-9B2F-C6ABE6686693}"/>
              </a:ext>
            </a:extLst>
          </p:cNvPr>
          <p:cNvSpPr>
            <a:spLocks noGrp="1"/>
          </p:cNvSpPr>
          <p:nvPr>
            <p:ph type="title"/>
          </p:nvPr>
        </p:nvSpPr>
        <p:spPr>
          <a:xfrm>
            <a:off x="1292085" y="110401"/>
            <a:ext cx="10240617" cy="662300"/>
          </a:xfrm>
          <a:solidFill>
            <a:srgbClr val="0070C0"/>
          </a:solidFill>
        </p:spPr>
        <p:txBody>
          <a:bodyPr>
            <a:normAutofit/>
          </a:bodyPr>
          <a:lstStyle>
            <a:lvl1pPr>
              <a:defRPr sz="3600">
                <a:solidFill>
                  <a:schemeClr val="bg1"/>
                </a:solidFill>
                <a:latin typeface="Kokila" panose="020B0604020202020204" pitchFamily="34" charset="0"/>
                <a:cs typeface="Kokila"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A535738-4A87-8C5C-40DA-11EDB5418C2D}"/>
              </a:ext>
            </a:extLst>
          </p:cNvPr>
          <p:cNvSpPr>
            <a:spLocks noGrp="1"/>
          </p:cNvSpPr>
          <p:nvPr>
            <p:ph idx="1"/>
          </p:nvPr>
        </p:nvSpPr>
        <p:spPr>
          <a:xfrm>
            <a:off x="261733" y="1258576"/>
            <a:ext cx="11748052" cy="5489023"/>
          </a:xfrm>
          <a:solidFill>
            <a:srgbClr val="DFE7F5"/>
          </a:solidFill>
        </p:spPr>
        <p:txBody>
          <a:bodyPr>
            <a:normAutofit/>
          </a:bodyPr>
          <a:lstStyle>
            <a:lvl1pPr>
              <a:defRPr sz="2400">
                <a:latin typeface="Kokila" panose="020B0604020202020204" pitchFamily="34" charset="0"/>
                <a:cs typeface="Kokila" panose="020B0604020202020204" pitchFamily="34" charset="0"/>
              </a:defRPr>
            </a:lvl1pPr>
            <a:lvl2pPr>
              <a:defRPr sz="2400">
                <a:latin typeface="Kokila" panose="020B0604020202020204" pitchFamily="34" charset="0"/>
                <a:cs typeface="Kokila" panose="020B0604020202020204" pitchFamily="34" charset="0"/>
              </a:defRPr>
            </a:lvl2pPr>
            <a:lvl3pPr>
              <a:defRPr sz="2400">
                <a:latin typeface="Kokila" panose="020B0604020202020204" pitchFamily="34" charset="0"/>
                <a:cs typeface="Kokila" panose="020B0604020202020204" pitchFamily="34" charset="0"/>
              </a:defRPr>
            </a:lvl3pPr>
            <a:lvl4pPr>
              <a:defRPr sz="2400">
                <a:latin typeface="Kokila" panose="020B0604020202020204" pitchFamily="34" charset="0"/>
                <a:cs typeface="Kokila" panose="020B0604020202020204" pitchFamily="34" charset="0"/>
              </a:defRPr>
            </a:lvl4pPr>
            <a:lvl5pPr>
              <a:defRPr sz="2400">
                <a:latin typeface="Kokila" panose="020B0604020202020204" pitchFamily="34" charset="0"/>
                <a:cs typeface="Kokil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27979-D5EE-8861-FF59-95B5C5C10919}"/>
              </a:ext>
            </a:extLst>
          </p:cNvPr>
          <p:cNvSpPr>
            <a:spLocks noGrp="1"/>
          </p:cNvSpPr>
          <p:nvPr>
            <p:ph type="dt" sz="half" idx="10"/>
          </p:nvPr>
        </p:nvSpPr>
        <p:spPr>
          <a:xfrm>
            <a:off x="182215" y="6569765"/>
            <a:ext cx="2743200" cy="1815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7A40CFD-A8FD-FF6B-CD36-DE6B5520A5E3}"/>
              </a:ext>
            </a:extLst>
          </p:cNvPr>
          <p:cNvSpPr>
            <a:spLocks noGrp="1"/>
          </p:cNvSpPr>
          <p:nvPr>
            <p:ph type="ftr" sz="quarter" idx="11"/>
          </p:nvPr>
        </p:nvSpPr>
        <p:spPr>
          <a:xfrm>
            <a:off x="4038600" y="6569765"/>
            <a:ext cx="4114800" cy="18152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PPMD,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D7EB5F3-F105-26B1-0F42-71917E23A0FF}"/>
              </a:ext>
            </a:extLst>
          </p:cNvPr>
          <p:cNvSpPr>
            <a:spLocks noGrp="1"/>
          </p:cNvSpPr>
          <p:nvPr>
            <p:ph type="sldNum" sz="quarter" idx="12"/>
          </p:nvPr>
        </p:nvSpPr>
        <p:spPr>
          <a:xfrm>
            <a:off x="9236760" y="6549887"/>
            <a:ext cx="2743200" cy="18152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0409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9CB7-EB2E-DD09-D0E3-E0E9EC3FB6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3B25FF-83FC-C1DC-52AD-9D2CCAF7D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079E70-4C7E-AA41-352A-76B7F73766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8EF5CF-AA17-4D32-AC79-A07A1074E91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AA9FE3D-AAE7-6A7C-543B-BB8B215DCC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6" name="Slide Number Placeholder 5">
            <a:extLst>
              <a:ext uri="{FF2B5EF4-FFF2-40B4-BE49-F238E27FC236}">
                <a16:creationId xmlns:a16="http://schemas.microsoft.com/office/drawing/2014/main" id="{7DD687EA-58C2-42D0-BE07-9A322F1680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09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76FC-2CFA-1DB5-1FE8-CB539E9B1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025C50-22F1-7885-0AAD-55F52BFE7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8A41D-3BED-B41C-05DF-C4B4987E39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58F3B-9AE9-E742-9636-DB11DE802F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D45AA-C031-4E6B-9AD1-B9F69F40D7A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731F404-06D6-943D-6187-7B65E1B66F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7" name="Slide Number Placeholder 6">
            <a:extLst>
              <a:ext uri="{FF2B5EF4-FFF2-40B4-BE49-F238E27FC236}">
                <a16:creationId xmlns:a16="http://schemas.microsoft.com/office/drawing/2014/main" id="{FAB52096-FFCE-38F6-5824-4AB26A2249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807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1E22-E496-24E9-A324-DCBDF73F0E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8EBA3-0770-5B7B-7B2F-7092C9B46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3F19A-6F29-BB68-F37B-1B127D77E9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14F9BB-8DB8-D172-7125-E5094F329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9E82C-5CF2-DED6-C36D-CB341608E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754233-9583-DA61-C5BA-C44B14E009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EC6104-F77D-4F80-A68B-52C3761B3A3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523F25CF-AE53-D864-5E43-4487DB9D1B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9" name="Slide Number Placeholder 8">
            <a:extLst>
              <a:ext uri="{FF2B5EF4-FFF2-40B4-BE49-F238E27FC236}">
                <a16:creationId xmlns:a16="http://schemas.microsoft.com/office/drawing/2014/main" id="{1AC97D73-08F9-5E17-B469-FB0A984D26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4421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6D18-DFC9-48A4-895C-EBFBA9C98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C2C7C6-D8D9-FD4E-33FB-054D17C670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C3C81D-6651-4C7A-A0B8-BBCF8F3E6F0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56E3E2AF-EB1F-A83E-1616-D461BF3962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5" name="Slide Number Placeholder 4">
            <a:extLst>
              <a:ext uri="{FF2B5EF4-FFF2-40B4-BE49-F238E27FC236}">
                <a16:creationId xmlns:a16="http://schemas.microsoft.com/office/drawing/2014/main" id="{957AEE58-4E2D-B3B0-DDEA-8D7CD369DA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284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9397C-972B-0A03-AB59-1F1AA48755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31EC5-F674-477B-B511-89082027EB8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CF210951-8664-572C-01A2-D6426AA8B9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4" name="Slide Number Placeholder 3">
            <a:extLst>
              <a:ext uri="{FF2B5EF4-FFF2-40B4-BE49-F238E27FC236}">
                <a16:creationId xmlns:a16="http://schemas.microsoft.com/office/drawing/2014/main" id="{A8AB5FB7-5830-C96A-7A28-E1F04587F7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18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B81C3F-410F-4791-95AC-64E41AD35A2D}"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2479172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EC49-8221-ABD5-A5C9-291CDAC9EA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1E6F55-D994-4FBB-D48F-E9FCEF7E20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6605D-82B3-79BA-285C-AA3D6308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E51FC-2221-D803-4504-C40CE766AD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6E5198-B3A0-4EBD-A5E1-1D9F860090F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C956936-E597-002C-6E26-E37A37ADC6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7" name="Slide Number Placeholder 6">
            <a:extLst>
              <a:ext uri="{FF2B5EF4-FFF2-40B4-BE49-F238E27FC236}">
                <a16:creationId xmlns:a16="http://schemas.microsoft.com/office/drawing/2014/main" id="{23F5C471-DACC-1C43-0310-B4A4A4F491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928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64A6-E4F1-ADE8-B9E0-59868E5DD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E647FD-2600-B66B-9E4D-025EC6073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B5D591-935F-E01C-C482-7033A7F6C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6F718-7716-EE47-455A-3B423C2949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1800F6-0918-4C6C-A52E-CD95F504562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22EF2845-820E-BDCC-3BCB-2FA2FBE3BA3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7" name="Slide Number Placeholder 6">
            <a:extLst>
              <a:ext uri="{FF2B5EF4-FFF2-40B4-BE49-F238E27FC236}">
                <a16:creationId xmlns:a16="http://schemas.microsoft.com/office/drawing/2014/main" id="{6DBD48ED-B55C-D6FE-8678-EAECCFFC02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9292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EED9-C6E2-D412-6A05-6DB32A441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D8C48-34EC-4CC6-E943-92163390F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4693B-33B0-F97E-D9C0-AFB7AF0B1A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51CD89-34FF-4A61-9C48-9088CAC61B0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A79378A-D50C-ADFE-D40A-09BB17CFA8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6" name="Slide Number Placeholder 5">
            <a:extLst>
              <a:ext uri="{FF2B5EF4-FFF2-40B4-BE49-F238E27FC236}">
                <a16:creationId xmlns:a16="http://schemas.microsoft.com/office/drawing/2014/main" id="{13930B5E-66DC-7FE6-C1F4-7AD4D3E8D2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3897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E9A20-C27E-14CA-A141-8E83E385D7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266D89-6BD4-7B23-EFB2-FD21956254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93F07-C999-421A-4CF7-81604AA0D1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A44B60-8D07-483F-83DD-2B208D761C8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B73B73E-CFCD-9F1B-32E9-735870BF69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6" name="Slide Number Placeholder 5">
            <a:extLst>
              <a:ext uri="{FF2B5EF4-FFF2-40B4-BE49-F238E27FC236}">
                <a16:creationId xmlns:a16="http://schemas.microsoft.com/office/drawing/2014/main" id="{5BF53A27-2040-9A9D-C774-C9750F05F1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693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B81C3F-410F-4791-95AC-64E41AD35A2D}" type="datetimeFigureOut">
              <a:rPr lang="en-US" smtClean="0"/>
              <a:t>3/9/26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302368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B81C3F-410F-4791-95AC-64E41AD35A2D}" type="datetimeFigureOut">
              <a:rPr lang="en-US" smtClean="0"/>
              <a:t>3/9/26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33949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B81C3F-410F-4791-95AC-64E41AD35A2D}" type="datetimeFigureOut">
              <a:rPr lang="en-US" smtClean="0"/>
              <a:t>3/9/26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427535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B81C3F-410F-4791-95AC-64E41AD35A2D}" type="datetimeFigureOut">
              <a:rPr lang="en-US" smtClean="0"/>
              <a:t>3/9/26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214878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81C3F-410F-4791-95AC-64E41AD35A2D}" type="datetimeFigureOut">
              <a:rPr lang="en-US" smtClean="0"/>
              <a:t>3/9/26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317831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B81C3F-410F-4791-95AC-64E41AD35A2D}" type="datetimeFigureOut">
              <a:rPr lang="en-US" smtClean="0"/>
              <a:t>3/9/26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37786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B81C3F-410F-4791-95AC-64E41AD35A2D}" type="datetimeFigureOut">
              <a:rPr lang="en-US" smtClean="0"/>
              <a:t>3/9/26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EDB86-94AE-4E69-AA36-3A9B49F3ADAE}" type="slidenum">
              <a:rPr lang="en-US" smtClean="0"/>
              <a:t>‹#›</a:t>
            </a:fld>
            <a:endParaRPr lang="en-US"/>
          </a:p>
        </p:txBody>
      </p:sp>
    </p:spTree>
    <p:extLst>
      <p:ext uri="{BB962C8B-B14F-4D97-AF65-F5344CB8AC3E}">
        <p14:creationId xmlns:p14="http://schemas.microsoft.com/office/powerpoint/2010/main" val="121857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81C3F-410F-4791-95AC-64E41AD35A2D}" type="datetimeFigureOut">
              <a:rPr lang="en-US" smtClean="0"/>
              <a:t>3/9/26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EDB86-94AE-4E69-AA36-3A9B49F3ADAE}" type="slidenum">
              <a:rPr lang="en-US" smtClean="0"/>
              <a:t>‹#›</a:t>
            </a:fld>
            <a:endParaRPr lang="en-US"/>
          </a:p>
        </p:txBody>
      </p:sp>
    </p:spTree>
    <p:extLst>
      <p:ext uri="{BB962C8B-B14F-4D97-AF65-F5344CB8AC3E}">
        <p14:creationId xmlns:p14="http://schemas.microsoft.com/office/powerpoint/2010/main" val="88812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318E81-406B-B768-119F-B8B8C76F4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752596-66E7-072A-E361-6619132F0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09E91-F834-AADC-FF19-84EAFD5A5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C3E751-55AF-42FA-814F-0F742A5B667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AE07D79-ADCE-84CF-8440-4D2024113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p>
        </p:txBody>
      </p:sp>
      <p:sp>
        <p:nvSpPr>
          <p:cNvPr id="6" name="Slide Number Placeholder 5">
            <a:extLst>
              <a:ext uri="{FF2B5EF4-FFF2-40B4-BE49-F238E27FC236}">
                <a16:creationId xmlns:a16="http://schemas.microsoft.com/office/drawing/2014/main" id="{0CF328A6-32E8-BF6D-27A0-07DD7799B1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Google Shape;239;p17" descr="Nepali Stand Flag | Nepal flag, Nepali flag, Flag animation">
            <a:extLst>
              <a:ext uri="{FF2B5EF4-FFF2-40B4-BE49-F238E27FC236}">
                <a16:creationId xmlns:a16="http://schemas.microsoft.com/office/drawing/2014/main" id="{35766B05-D968-C844-70AE-65AA872FEB84}"/>
              </a:ext>
            </a:extLst>
          </p:cNvPr>
          <p:cNvPicPr preferRelativeResize="0"/>
          <p:nvPr userDrawn="1"/>
        </p:nvPicPr>
        <p:blipFill rotWithShape="1">
          <a:blip r:embed="rId14">
            <a:alphaModFix/>
          </a:blip>
          <a:srcRect/>
          <a:stretch/>
        </p:blipFill>
        <p:spPr>
          <a:xfrm>
            <a:off x="11569125" y="27196"/>
            <a:ext cx="646649" cy="715689"/>
          </a:xfrm>
          <a:prstGeom prst="rect">
            <a:avLst/>
          </a:prstGeom>
          <a:noFill/>
          <a:ln>
            <a:noFill/>
          </a:ln>
        </p:spPr>
      </p:pic>
      <p:pic>
        <p:nvPicPr>
          <p:cNvPr id="8" name="Google Shape;240;p17">
            <a:extLst>
              <a:ext uri="{FF2B5EF4-FFF2-40B4-BE49-F238E27FC236}">
                <a16:creationId xmlns:a16="http://schemas.microsoft.com/office/drawing/2014/main" id="{E35B0E3F-10B0-3A2C-A6CE-A252E83DF1B5}"/>
              </a:ext>
            </a:extLst>
          </p:cNvPr>
          <p:cNvPicPr preferRelativeResize="0"/>
          <p:nvPr userDrawn="1"/>
        </p:nvPicPr>
        <p:blipFill rotWithShape="1">
          <a:blip r:embed="rId15">
            <a:alphaModFix/>
          </a:blip>
          <a:srcRect/>
          <a:stretch/>
        </p:blipFill>
        <p:spPr>
          <a:xfrm>
            <a:off x="283197" y="31816"/>
            <a:ext cx="923333" cy="779713"/>
          </a:xfrm>
          <a:prstGeom prst="rect">
            <a:avLst/>
          </a:prstGeom>
          <a:noFill/>
          <a:ln>
            <a:noFill/>
          </a:ln>
        </p:spPr>
      </p:pic>
      <p:sp>
        <p:nvSpPr>
          <p:cNvPr id="9" name="Rectangle: Rounded Corners 8">
            <a:extLst>
              <a:ext uri="{FF2B5EF4-FFF2-40B4-BE49-F238E27FC236}">
                <a16:creationId xmlns:a16="http://schemas.microsoft.com/office/drawing/2014/main" id="{74B4D717-81E9-37C9-0FAB-61A79A595D00}"/>
              </a:ext>
            </a:extLst>
          </p:cNvPr>
          <p:cNvSpPr/>
          <p:nvPr userDrawn="1"/>
        </p:nvSpPr>
        <p:spPr>
          <a:xfrm>
            <a:off x="-107091" y="824314"/>
            <a:ext cx="1818862" cy="40529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ne-NP" sz="1400" b="0" i="0" u="none" strike="noStrike" kern="1200" cap="none" spc="0" normalizeH="0" baseline="0" noProof="0" dirty="0">
                <a:ln>
                  <a:noFill/>
                </a:ln>
                <a:solidFill>
                  <a:srgbClr val="FF0000"/>
                </a:solidFill>
                <a:effectLst/>
                <a:uLnTx/>
                <a:uFillTx/>
                <a:latin typeface="Kokila" panose="020B0604020202020204" pitchFamily="34" charset="0"/>
                <a:ea typeface="+mn-ea"/>
                <a:cs typeface="Kokila" panose="020B0604020202020204" pitchFamily="34" charset="0"/>
              </a:rPr>
              <a:t>नेपाल सरकार</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ne-NP" sz="1400" b="0" i="0" u="none" strike="noStrike" kern="1200" cap="none" spc="0" normalizeH="0" baseline="0" noProof="0" dirty="0">
                <a:ln>
                  <a:noFill/>
                </a:ln>
                <a:solidFill>
                  <a:srgbClr val="FF0000"/>
                </a:solidFill>
                <a:effectLst/>
                <a:uLnTx/>
                <a:uFillTx/>
                <a:latin typeface="Kokila" panose="020B0604020202020204" pitchFamily="34" charset="0"/>
                <a:ea typeface="+mn-ea"/>
                <a:cs typeface="Kokila" panose="020B0604020202020204" pitchFamily="34" charset="0"/>
              </a:rPr>
              <a:t>स्वास्थ्य तथा जनसङ्ख्या मन्त्रालय</a:t>
            </a:r>
          </a:p>
        </p:txBody>
      </p:sp>
    </p:spTree>
    <p:extLst>
      <p:ext uri="{BB962C8B-B14F-4D97-AF65-F5344CB8AC3E}">
        <p14:creationId xmlns:p14="http://schemas.microsoft.com/office/powerpoint/2010/main" val="1372451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1400" y="3921354"/>
            <a:ext cx="5029200" cy="914400"/>
          </a:xfrm>
        </p:spPr>
        <p:txBody>
          <a:bodyPr>
            <a:normAutofit fontScale="92500" lnSpcReduction="10000"/>
          </a:bodyPr>
          <a:lstStyle/>
          <a:p>
            <a:r>
              <a:rPr lang="en-US" sz="2800" b="1" dirty="0">
                <a:solidFill>
                  <a:srgbClr val="FF0000"/>
                </a:solidFill>
              </a:rPr>
              <a:t>Government of Nepal</a:t>
            </a:r>
          </a:p>
          <a:p>
            <a:r>
              <a:rPr lang="en-US" sz="2800" b="1" dirty="0">
                <a:solidFill>
                  <a:srgbClr val="FF0000"/>
                </a:solidFill>
              </a:rPr>
              <a:t>Ministry of Health and Population</a:t>
            </a:r>
          </a:p>
        </p:txBody>
      </p:sp>
      <p:sp>
        <p:nvSpPr>
          <p:cNvPr id="4" name="Title 1"/>
          <p:cNvSpPr txBox="1">
            <a:spLocks/>
          </p:cNvSpPr>
          <p:nvPr/>
        </p:nvSpPr>
        <p:spPr>
          <a:xfrm>
            <a:off x="0" y="-1"/>
            <a:ext cx="12192000" cy="1353564"/>
          </a:xfrm>
          <a:prstGeom prst="rect">
            <a:avLst/>
          </a:prstGeom>
          <a:solidFill>
            <a:srgbClr val="0070C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chemeClr val="bg1"/>
                </a:solidFill>
              </a:rPr>
              <a:t>National Joint Annual Review 2081/82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0397" y="1345243"/>
            <a:ext cx="2791206" cy="2701888"/>
          </a:xfrm>
          <a:prstGeom prst="rect">
            <a:avLst/>
          </a:prstGeom>
        </p:spPr>
      </p:pic>
      <p:sp>
        <p:nvSpPr>
          <p:cNvPr id="5" name="Title 1">
            <a:extLst>
              <a:ext uri="{FF2B5EF4-FFF2-40B4-BE49-F238E27FC236}">
                <a16:creationId xmlns:a16="http://schemas.microsoft.com/office/drawing/2014/main" id="{8472416F-4D03-6627-42E8-F1E0DCA9D92C}"/>
              </a:ext>
            </a:extLst>
          </p:cNvPr>
          <p:cNvSpPr txBox="1">
            <a:spLocks/>
          </p:cNvSpPr>
          <p:nvPr/>
        </p:nvSpPr>
        <p:spPr>
          <a:xfrm>
            <a:off x="0" y="5239512"/>
            <a:ext cx="12192000" cy="1618488"/>
          </a:xfrm>
          <a:prstGeom prst="rect">
            <a:avLst/>
          </a:prstGeom>
          <a:solidFill>
            <a:srgbClr val="0070C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dirty="0">
              <a:ln>
                <a:noFill/>
              </a:ln>
              <a:effectLst/>
              <a:uLnTx/>
              <a:uFillTx/>
              <a:latin typeface="Gill Sans" panose="020B0502020104020203"/>
            </a:endParaRPr>
          </a:p>
        </p:txBody>
      </p:sp>
    </p:spTree>
    <p:extLst>
      <p:ext uri="{BB962C8B-B14F-4D97-AF65-F5344CB8AC3E}">
        <p14:creationId xmlns:p14="http://schemas.microsoft.com/office/powerpoint/2010/main" val="43466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603" y="110401"/>
            <a:ext cx="9905002" cy="662300"/>
          </a:xfrm>
        </p:spPr>
        <p:txBody>
          <a:bodyPr>
            <a:normAutofit fontScale="90000"/>
          </a:bodyPr>
          <a:lstStyle/>
          <a:p>
            <a:r>
              <a:rPr lang="en-US" sz="4000" b="1" dirty="0">
                <a:latin typeface="+mj-lt"/>
              </a:rPr>
              <a:t>Delivery of Free Basic Health Service (Ayurveda)</a:t>
            </a:r>
          </a:p>
        </p:txBody>
      </p:sp>
      <p:sp>
        <p:nvSpPr>
          <p:cNvPr id="3" name="Content Placeholder 2"/>
          <p:cNvSpPr>
            <a:spLocks noGrp="1"/>
          </p:cNvSpPr>
          <p:nvPr>
            <p:ph idx="1"/>
          </p:nvPr>
        </p:nvSpPr>
        <p:spPr>
          <a:xfrm>
            <a:off x="404036" y="1310334"/>
            <a:ext cx="11383927" cy="543726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atin typeface="+mn-lt"/>
              </a:rPr>
              <a:t> </a:t>
            </a: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1. Stanpayi Aama lai Shatawari vitarana Karyakram (Shatavari, </a:t>
            </a:r>
            <a:r>
              <a:rPr kumimoji="0" lang="en-US" sz="3200" b="1" i="1" u="none" strike="noStrike" kern="1200" cap="none" spc="0" normalizeH="0" baseline="0" noProof="0">
                <a:ln>
                  <a:noFill/>
                </a:ln>
                <a:solidFill>
                  <a:srgbClr val="002060"/>
                </a:solidFill>
                <a:effectLst/>
                <a:uLnTx/>
                <a:uFillTx/>
                <a:latin typeface="Calibri" panose="020F0502020204030204"/>
                <a:ea typeface="+mn-ea"/>
                <a:cs typeface="+mn-cs"/>
              </a:rPr>
              <a:t>Asparagus racemosus</a:t>
            </a: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 a galactagogue medicines distribution program to lactating mother)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To reduce maternal and infant mortality, the health of mothers and child has been promoted through Shatavari (Asparagus racemosus, a galactagogue medicines ) distribution program to lactating mother. (Service receipant=</a:t>
            </a:r>
            <a:r>
              <a:rPr kumimoji="0" lang="en-US" sz="3200" b="1" i="0" u="none" strike="noStrike" kern="1200" cap="none" spc="0" normalizeH="0" baseline="0" noProof="0">
                <a:ln>
                  <a:noFill/>
                </a:ln>
                <a:solidFill>
                  <a:srgbClr val="FF0000"/>
                </a:solidFill>
                <a:effectLst/>
                <a:uLnTx/>
                <a:uFillTx/>
                <a:latin typeface="Calibri" panose="020F0502020204030204"/>
                <a:ea typeface="+mn-ea"/>
                <a:cs typeface="+mn-cs"/>
              </a:rPr>
              <a:t>43662</a:t>
            </a: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 )</a:t>
            </a:r>
            <a:endPar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2. Purvakarma  service (Snehana-Oileation, Swedana-Medicated steaming)</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2060"/>
                </a:solidFill>
                <a:effectLst/>
                <a:uLnTx/>
                <a:uFillTx/>
                <a:latin typeface="Calibri" panose="020F0502020204030204"/>
                <a:ea typeface="+mn-ea"/>
                <a:cs typeface="+mn-cs"/>
              </a:rPr>
              <a:t>This service is provided through Ayurveda institutions. It is curative and Promotive service. (Service receipant= </a:t>
            </a: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197616</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05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904-F247-0F91-0812-40401AF9F8A9}"/>
              </a:ext>
            </a:extLst>
          </p:cNvPr>
          <p:cNvSpPr>
            <a:spLocks noGrp="1"/>
          </p:cNvSpPr>
          <p:nvPr>
            <p:ph type="title"/>
          </p:nvPr>
        </p:nvSpPr>
        <p:spPr/>
        <p:txBody>
          <a:bodyPr>
            <a:normAutofit fontScale="90000"/>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Delivery of Free Basic Health Service (Ayurveda)</a:t>
            </a:r>
            <a:endParaRPr lang="en-US"/>
          </a:p>
        </p:txBody>
      </p:sp>
      <p:sp>
        <p:nvSpPr>
          <p:cNvPr id="3" name="Content Placeholder 2">
            <a:extLst>
              <a:ext uri="{FF2B5EF4-FFF2-40B4-BE49-F238E27FC236}">
                <a16:creationId xmlns:a16="http://schemas.microsoft.com/office/drawing/2014/main" id="{3D6CDEEE-55DB-3302-0EE9-D3ABB55D7AB9}"/>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3. Yoga Service</a:t>
            </a:r>
          </a:p>
          <a:p>
            <a:pPr marL="573088" marR="0" lvl="0" indent="-5730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rPr>
              <a:t>        To prevent non-communicable diseases (including  mental disorders) Ayurveda, yoga and   lifestyle management programs were carried out in collaboration with the local level, and public awareness was enhanced by conducting citizen health campaigns and community health education programs through citizen wellbeing group (Nagarik Arogya Samuha). (Service recipient=</a:t>
            </a:r>
            <a:r>
              <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rPr>
              <a:t>390413</a:t>
            </a:r>
            <a:r>
              <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rPr>
              <a:t> )</a:t>
            </a:r>
          </a:p>
          <a:p>
            <a:endParaRPr lang="en-US"/>
          </a:p>
        </p:txBody>
      </p:sp>
      <p:sp>
        <p:nvSpPr>
          <p:cNvPr id="4" name="Date Placeholder 3">
            <a:extLst>
              <a:ext uri="{FF2B5EF4-FFF2-40B4-BE49-F238E27FC236}">
                <a16:creationId xmlns:a16="http://schemas.microsoft.com/office/drawing/2014/main" id="{D4461F28-ABEE-1F80-E304-1DD29D50FB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CB1679D-8479-082A-E343-E90E88D6D9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387605C-E55E-FFB8-5287-F5AE48D305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032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2802-8C23-9B82-ADDD-B61A2C4D6C06}"/>
              </a:ext>
            </a:extLst>
          </p:cNvPr>
          <p:cNvSpPr>
            <a:spLocks noGrp="1"/>
          </p:cNvSpPr>
          <p:nvPr>
            <p:ph type="title"/>
          </p:nvPr>
        </p:nvSpPr>
        <p:spPr>
          <a:xfrm>
            <a:off x="1292085" y="110400"/>
            <a:ext cx="10240617" cy="1026737"/>
          </a:xfrm>
        </p:spPr>
        <p:txBody>
          <a:bodyPr>
            <a:normAutofit fontScale="90000"/>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 </a:t>
            </a:r>
            <a:r>
              <a:rPr kumimoji="0" lang="en-US"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Issues and Challanges for </a:t>
            </a:r>
            <a:r>
              <a:rPr lang="en-US" b="1">
                <a:solidFill>
                  <a:prstClr val="white"/>
                </a:solidFill>
                <a:latin typeface="Calibri Light"/>
              </a:rPr>
              <a:t>d</a:t>
            </a:r>
            <a:r>
              <a:rPr kumimoji="0" lang="en-US"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elivery of Free Basic Health Service (Ayurveda)</a:t>
            </a:r>
            <a:endParaRPr lang="en-US"/>
          </a:p>
        </p:txBody>
      </p:sp>
      <p:sp>
        <p:nvSpPr>
          <p:cNvPr id="3" name="Content Placeholder 2">
            <a:extLst>
              <a:ext uri="{FF2B5EF4-FFF2-40B4-BE49-F238E27FC236}">
                <a16:creationId xmlns:a16="http://schemas.microsoft.com/office/drawing/2014/main" id="{2D322CB5-FC08-C127-11E3-E768DD5E4146}"/>
              </a:ext>
            </a:extLst>
          </p:cNvPr>
          <p:cNvSpPr>
            <a:spLocks noGrp="1"/>
          </p:cNvSpPr>
          <p:nvPr>
            <p:ph idx="1"/>
          </p:nvPr>
        </p:nvSpPr>
        <p:spPr/>
        <p:txBody>
          <a:bodyPr>
            <a:normAutofit/>
          </a:bodyPr>
          <a:lstStyle/>
          <a:p>
            <a:r>
              <a:rPr lang="en-US" sz="3200">
                <a:solidFill>
                  <a:srgbClr val="0070C0"/>
                </a:solidFill>
              </a:rPr>
              <a:t>Lack of outlet and manpower  in each local level.</a:t>
            </a:r>
          </a:p>
          <a:p>
            <a:r>
              <a:rPr lang="en-US" sz="3200">
                <a:solidFill>
                  <a:srgbClr val="0070C0"/>
                </a:solidFill>
              </a:rPr>
              <a:t>Inadequate budger for providing Shatawari through out for 6 months.</a:t>
            </a:r>
          </a:p>
          <a:p>
            <a:r>
              <a:rPr lang="en-US" sz="3200">
                <a:solidFill>
                  <a:srgbClr val="0070C0"/>
                </a:solidFill>
              </a:rPr>
              <a:t>Local level government has not given priority for BHS (Ayurveda)</a:t>
            </a:r>
          </a:p>
          <a:p>
            <a:r>
              <a:rPr lang="en-US" sz="3200">
                <a:solidFill>
                  <a:srgbClr val="0070C0"/>
                </a:solidFill>
              </a:rPr>
              <a:t>Lack of capacity building training to local level manpower</a:t>
            </a:r>
          </a:p>
          <a:p>
            <a:r>
              <a:rPr lang="en-US" sz="3200">
                <a:solidFill>
                  <a:srgbClr val="0070C0"/>
                </a:solidFill>
              </a:rPr>
              <a:t>Lack of coordination between birthing centers and Ayurveda health facilities.</a:t>
            </a:r>
          </a:p>
          <a:p>
            <a:r>
              <a:rPr lang="en-US" sz="3200">
                <a:solidFill>
                  <a:srgbClr val="0070C0"/>
                </a:solidFill>
              </a:rPr>
              <a:t>Interruption of budgeting in BHS(Ayurveda)</a:t>
            </a:r>
          </a:p>
        </p:txBody>
      </p:sp>
      <p:sp>
        <p:nvSpPr>
          <p:cNvPr id="4" name="Date Placeholder 3">
            <a:extLst>
              <a:ext uri="{FF2B5EF4-FFF2-40B4-BE49-F238E27FC236}">
                <a16:creationId xmlns:a16="http://schemas.microsoft.com/office/drawing/2014/main" id="{1F583FA5-D85F-8A5C-3857-FA6FFEB235C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ACF7D6E-A71F-A5F8-BFEE-2B008AD9CE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DFB185A-A6FE-C93B-ECA4-D74E28394B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94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5F0F-E057-7701-31DF-B063645015A3}"/>
              </a:ext>
            </a:extLst>
          </p:cNvPr>
          <p:cNvSpPr>
            <a:spLocks noGrp="1"/>
          </p:cNvSpPr>
          <p:nvPr>
            <p:ph type="title"/>
          </p:nvPr>
        </p:nvSpPr>
        <p:spPr/>
        <p:txBody>
          <a:bodyPr>
            <a:normAutofit/>
          </a:bodyPr>
          <a:lstStyle/>
          <a:p>
            <a:r>
              <a:rPr lang="en-US" sz="3200" b="1">
                <a:solidFill>
                  <a:prstClr val="white"/>
                </a:solidFill>
                <a:latin typeface="Calibri Light"/>
              </a:rPr>
              <a:t>Way </a:t>
            </a:r>
            <a:r>
              <a:rPr kumimoji="0" lang="en-US" sz="32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for delivery of Free Basic Health Service (Ayurveda)</a:t>
            </a:r>
            <a:endParaRPr lang="en-US"/>
          </a:p>
        </p:txBody>
      </p:sp>
      <p:sp>
        <p:nvSpPr>
          <p:cNvPr id="3" name="Content Placeholder 2">
            <a:extLst>
              <a:ext uri="{FF2B5EF4-FFF2-40B4-BE49-F238E27FC236}">
                <a16:creationId xmlns:a16="http://schemas.microsoft.com/office/drawing/2014/main" id="{EED6CBF7-A56A-DB97-FACD-01147E8614A3}"/>
              </a:ext>
            </a:extLst>
          </p:cNvPr>
          <p:cNvSpPr>
            <a:spLocks noGrp="1"/>
          </p:cNvSpPr>
          <p:nvPr>
            <p:ph idx="1"/>
          </p:nvPr>
        </p:nvSpPr>
        <p:spPr/>
        <p:txBody>
          <a:bodyPr/>
          <a:lstStyle/>
          <a:p>
            <a:r>
              <a:rPr lang="en-US" sz="3200"/>
              <a:t>Mobilization of FCHV for awareness of BHS(Ayurveda) and distribution of Shatawari</a:t>
            </a:r>
          </a:p>
          <a:p>
            <a:r>
              <a:rPr lang="en-US" sz="3200"/>
              <a:t>Establishment of Nagarik Arogya kendra for remaining local level</a:t>
            </a:r>
          </a:p>
          <a:p>
            <a:r>
              <a:rPr lang="en-US" sz="3200"/>
              <a:t>Ensure proper budgeting and continuation of BHS(Ayurveda) from Ayurveda health facilities.</a:t>
            </a:r>
          </a:p>
          <a:p>
            <a:r>
              <a:rPr lang="en-US" sz="3200"/>
              <a:t>Capacity building training on BHS(Ayurveda)</a:t>
            </a:r>
          </a:p>
          <a:p>
            <a:r>
              <a:rPr lang="en-US" sz="3200"/>
              <a:t>Awareness and orientation programe for local level about BHS(Ayurveda)</a:t>
            </a:r>
          </a:p>
          <a:p>
            <a:endParaRPr lang="en-US"/>
          </a:p>
        </p:txBody>
      </p:sp>
      <p:sp>
        <p:nvSpPr>
          <p:cNvPr id="4" name="Date Placeholder 3">
            <a:extLst>
              <a:ext uri="{FF2B5EF4-FFF2-40B4-BE49-F238E27FC236}">
                <a16:creationId xmlns:a16="http://schemas.microsoft.com/office/drawing/2014/main" id="{EB049062-0331-92A9-95E9-7D279155E4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C883F2F-8747-E728-2346-73DF0C8F5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52A88D8-07CF-7AC7-71C7-92B43FF8EE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23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9464-CF8A-1C0E-B5CB-1CBDB95703D2}"/>
              </a:ext>
            </a:extLst>
          </p:cNvPr>
          <p:cNvSpPr>
            <a:spLocks noGrp="1"/>
          </p:cNvSpPr>
          <p:nvPr>
            <p:ph type="title"/>
          </p:nvPr>
        </p:nvSpPr>
        <p:spPr/>
        <p:txBody>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Progress on FY 2081/82 AWPB Key Activities</a:t>
            </a:r>
            <a:endParaRPr lang="en-US"/>
          </a:p>
        </p:txBody>
      </p:sp>
      <p:sp>
        <p:nvSpPr>
          <p:cNvPr id="3" name="Content Placeholder 2">
            <a:extLst>
              <a:ext uri="{FF2B5EF4-FFF2-40B4-BE49-F238E27FC236}">
                <a16:creationId xmlns:a16="http://schemas.microsoft.com/office/drawing/2014/main" id="{BF610C9F-4D57-BEBD-EABC-8E66E7F807A2}"/>
              </a:ext>
            </a:extLst>
          </p:cNvPr>
          <p:cNvSpPr>
            <a:spLocks noGrp="1"/>
          </p:cNvSpPr>
          <p:nvPr>
            <p:ph idx="1"/>
          </p:nvPr>
        </p:nvSpPr>
        <p:spPr>
          <a:xfrm>
            <a:off x="0" y="1258576"/>
            <a:ext cx="12098215" cy="5599424"/>
          </a:xfrm>
        </p:spPr>
        <p:txBody>
          <a:bodyPr>
            <a:normAutofit/>
          </a:bodyPr>
          <a:lstStyle/>
          <a:p>
            <a:r>
              <a:rPr lang="en-US" sz="3200"/>
              <a:t>Service delivery from the Citizen Health Service Centers has started to be reported through AHMIS.</a:t>
            </a:r>
          </a:p>
          <a:p>
            <a:r>
              <a:rPr lang="en-US" sz="3200"/>
              <a:t>Personnel working at local-level dispensaries have been oriented on MSS (Minimum Service Standards) to enable them to prepare evidence-based plans.</a:t>
            </a:r>
          </a:p>
          <a:p>
            <a:r>
              <a:rPr lang="en-US" sz="3200"/>
              <a:t>The capacity of staff of local-level Ayurvedic institutions providing basic Ayurvedic services has been enhanced.</a:t>
            </a:r>
          </a:p>
          <a:p>
            <a:r>
              <a:rPr lang="en-US" sz="3200"/>
              <a:t>From the current fiscal year, the Citizen Health Service Center will be expanded to 444 local levels where Ayurvedic institutions are not yet established.</a:t>
            </a:r>
          </a:p>
          <a:p>
            <a:r>
              <a:rPr lang="en-US" sz="3200"/>
              <a:t>In current fiscal year, the Swarna Bindu Prashan program will be implemented as a model in 25 locations.</a:t>
            </a:r>
          </a:p>
        </p:txBody>
      </p:sp>
      <p:sp>
        <p:nvSpPr>
          <p:cNvPr id="4" name="Date Placeholder 3">
            <a:extLst>
              <a:ext uri="{FF2B5EF4-FFF2-40B4-BE49-F238E27FC236}">
                <a16:creationId xmlns:a16="http://schemas.microsoft.com/office/drawing/2014/main" id="{E1F3E3FB-B6C3-E696-87E2-A6F6377417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88360C6-4F60-47C3-9331-D7E2FB1B52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769AB72-508A-1B6F-2551-A02D0B90C4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645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282B-7249-E378-CC31-04386FC5C747}"/>
              </a:ext>
            </a:extLst>
          </p:cNvPr>
          <p:cNvSpPr>
            <a:spLocks noGrp="1"/>
          </p:cNvSpPr>
          <p:nvPr>
            <p:ph type="title"/>
          </p:nvPr>
        </p:nvSpPr>
        <p:spPr/>
        <p:txBody>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Progress on FY 2081/82 AWPB Key Activities</a:t>
            </a:r>
            <a:endParaRPr lang="en-US"/>
          </a:p>
        </p:txBody>
      </p:sp>
      <p:sp>
        <p:nvSpPr>
          <p:cNvPr id="3" name="Content Placeholder 2">
            <a:extLst>
              <a:ext uri="{FF2B5EF4-FFF2-40B4-BE49-F238E27FC236}">
                <a16:creationId xmlns:a16="http://schemas.microsoft.com/office/drawing/2014/main" id="{145D8353-E671-2F5D-0FD8-CAC467AA0160}"/>
              </a:ext>
            </a:extLst>
          </p:cNvPr>
          <p:cNvSpPr>
            <a:spLocks noGrp="1"/>
          </p:cNvSpPr>
          <p:nvPr>
            <p:ph idx="1"/>
          </p:nvPr>
        </p:nvSpPr>
        <p:spPr/>
        <p:txBody>
          <a:bodyPr>
            <a:normAutofit/>
          </a:bodyPr>
          <a:lstStyle/>
          <a:p>
            <a:r>
              <a:rPr lang="en-US" sz="3600"/>
              <a:t>Ayurvedic Health Information System training was provided to 42 health workers at the Pathlaiya Health Training Center, Bara District, Madhesh Province.</a:t>
            </a:r>
          </a:p>
          <a:p>
            <a:r>
              <a:rPr lang="en-US" sz="3600"/>
              <a:t>Under the NCD Control Campaign (a one-month campaign conducted in Falgun 2081 for the identification of non-communicable diseases), 47,000 patients benefited from services such as blood pressure measurement, kidney disease screening, BMI measurement, and sugar testing, among others, provided by the bodies under this department.</a:t>
            </a:r>
          </a:p>
          <a:p>
            <a:r>
              <a:rPr lang="en-US" sz="3600"/>
              <a:t>In this fiscal year, a total of 2,410,000 service users received various Ayurvedic health services.</a:t>
            </a:r>
          </a:p>
        </p:txBody>
      </p:sp>
      <p:sp>
        <p:nvSpPr>
          <p:cNvPr id="4" name="Date Placeholder 3">
            <a:extLst>
              <a:ext uri="{FF2B5EF4-FFF2-40B4-BE49-F238E27FC236}">
                <a16:creationId xmlns:a16="http://schemas.microsoft.com/office/drawing/2014/main" id="{041BA948-4F89-5662-7AD4-DA752F3A77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B6346DA-5750-3C84-0DA5-B17B24414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5225E3F-F57E-1030-3B93-3961BBF8F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36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12E7-C919-DF26-195B-3851612E725A}"/>
              </a:ext>
            </a:extLst>
          </p:cNvPr>
          <p:cNvSpPr>
            <a:spLocks noGrp="1"/>
          </p:cNvSpPr>
          <p:nvPr>
            <p:ph type="title"/>
          </p:nvPr>
        </p:nvSpPr>
        <p:spPr/>
        <p:txBody>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Progress on FY 2081/82 AWPB Key Activities</a:t>
            </a:r>
            <a:endParaRPr lang="en-US"/>
          </a:p>
        </p:txBody>
      </p:sp>
      <p:sp>
        <p:nvSpPr>
          <p:cNvPr id="3" name="Content Placeholder 2">
            <a:extLst>
              <a:ext uri="{FF2B5EF4-FFF2-40B4-BE49-F238E27FC236}">
                <a16:creationId xmlns:a16="http://schemas.microsoft.com/office/drawing/2014/main" id="{EF560966-118F-30BA-C0EA-A9FE68EB8D90}"/>
              </a:ext>
            </a:extLst>
          </p:cNvPr>
          <p:cNvSpPr>
            <a:spLocks noGrp="1"/>
          </p:cNvSpPr>
          <p:nvPr>
            <p:ph idx="1"/>
          </p:nvPr>
        </p:nvSpPr>
        <p:spPr/>
        <p:txBody>
          <a:bodyPr>
            <a:normAutofit/>
          </a:bodyPr>
          <a:lstStyle/>
          <a:p>
            <a:r>
              <a:rPr lang="en-US" sz="3600" dirty="0"/>
              <a:t>Through Ayurveda and Yoga, Citizen Health Campaigns were conducted in 3,268 locations to promote a healthy lifestyle and reduce non-communicable diseases.</a:t>
            </a:r>
          </a:p>
          <a:p>
            <a:r>
              <a:rPr lang="en-US" sz="3600" dirty="0"/>
              <a:t>Under the Senior Citizens Program (providing </a:t>
            </a:r>
            <a:r>
              <a:rPr lang="en-US" sz="3600" dirty="0" err="1"/>
              <a:t>Rasayana</a:t>
            </a:r>
            <a:r>
              <a:rPr lang="en-US" sz="3600" dirty="0"/>
              <a:t> medicines and </a:t>
            </a:r>
            <a:r>
              <a:rPr lang="en-US" sz="3600" dirty="0" err="1"/>
              <a:t>Panchakarma</a:t>
            </a:r>
            <a:r>
              <a:rPr lang="en-US" sz="3600" dirty="0"/>
              <a:t> services), the health of 219,889 senior citizens was promoted.</a:t>
            </a:r>
          </a:p>
        </p:txBody>
      </p:sp>
      <p:sp>
        <p:nvSpPr>
          <p:cNvPr id="4" name="Date Placeholder 3">
            <a:extLst>
              <a:ext uri="{FF2B5EF4-FFF2-40B4-BE49-F238E27FC236}">
                <a16:creationId xmlns:a16="http://schemas.microsoft.com/office/drawing/2014/main" id="{FE02AB75-4D8E-29E0-DEB5-BABD7274D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201435C-620A-780C-6F32-FDB53E6490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8E00A75-2547-F5BD-C127-09C257F7F3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6438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3DC68-BD36-D4A0-DA5F-CF93F1F06E4C}"/>
              </a:ext>
            </a:extLst>
          </p:cNvPr>
          <p:cNvSpPr>
            <a:spLocks noGrp="1"/>
          </p:cNvSpPr>
          <p:nvPr>
            <p:ph type="title"/>
          </p:nvPr>
        </p:nvSpPr>
        <p:spPr/>
        <p:txBody>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Progress on FY 2081/82 AWPB Key Activities</a:t>
            </a:r>
            <a:endParaRPr lang="en-US"/>
          </a:p>
        </p:txBody>
      </p:sp>
      <p:sp>
        <p:nvSpPr>
          <p:cNvPr id="3" name="Content Placeholder 2">
            <a:extLst>
              <a:ext uri="{FF2B5EF4-FFF2-40B4-BE49-F238E27FC236}">
                <a16:creationId xmlns:a16="http://schemas.microsoft.com/office/drawing/2014/main" id="{943407FD-CE78-3F48-8881-C1BD2A63E2A6}"/>
              </a:ext>
            </a:extLst>
          </p:cNvPr>
          <p:cNvSpPr>
            <a:spLocks noGrp="1"/>
          </p:cNvSpPr>
          <p:nvPr>
            <p:ph idx="1"/>
          </p:nvPr>
        </p:nvSpPr>
        <p:spPr/>
        <p:txBody>
          <a:bodyPr>
            <a:normAutofit/>
          </a:bodyPr>
          <a:lstStyle/>
          <a:p>
            <a:r>
              <a:rPr lang="en-US" sz="3600"/>
              <a:t>Preparation of the Nepal Ayurveda Drug Formulary (Bheshaj Samhita) – Avaleha/Oil Section.</a:t>
            </a:r>
          </a:p>
          <a:p>
            <a:r>
              <a:rPr lang="en-US" sz="3600"/>
              <a:t>International Yoga Day celebrated with the participation of 240 individuals, and National Yoga Day celebrated with the participation of 150 individuals.</a:t>
            </a:r>
          </a:p>
          <a:p>
            <a:r>
              <a:rPr lang="en-US" sz="3600"/>
              <a:t>Orientation on School Ayurveda and Yoga Education conducted with the participation of 144 stakeholders.</a:t>
            </a:r>
          </a:p>
          <a:p>
            <a:r>
              <a:rPr lang="en-US" sz="3600"/>
              <a:t>Training on School Ayurveda and Yoga Education provided to 66 school teachers and nurses from Gandaki, Bagmati, and Madhesh Provinces.</a:t>
            </a:r>
          </a:p>
        </p:txBody>
      </p:sp>
      <p:sp>
        <p:nvSpPr>
          <p:cNvPr id="4" name="Date Placeholder 3">
            <a:extLst>
              <a:ext uri="{FF2B5EF4-FFF2-40B4-BE49-F238E27FC236}">
                <a16:creationId xmlns:a16="http://schemas.microsoft.com/office/drawing/2014/main" id="{411CBBAB-ADC7-F6CC-4074-21F3CCF9B9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4D15A1F-49D4-6725-1AB6-32762CB7A3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C8FB92F-3001-C5F1-EAE4-218317BEAD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124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AF8E-A3B5-CD86-42D7-B849F5E72ABA}"/>
              </a:ext>
            </a:extLst>
          </p:cNvPr>
          <p:cNvSpPr>
            <a:spLocks noGrp="1"/>
          </p:cNvSpPr>
          <p:nvPr>
            <p:ph type="title"/>
          </p:nvPr>
        </p:nvSpPr>
        <p:spPr/>
        <p:txBody>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Progress on FY 2081/82 AWPB Key Activities</a:t>
            </a:r>
            <a:endParaRPr lang="en-US"/>
          </a:p>
        </p:txBody>
      </p:sp>
      <p:sp>
        <p:nvSpPr>
          <p:cNvPr id="3" name="Content Placeholder 2">
            <a:extLst>
              <a:ext uri="{FF2B5EF4-FFF2-40B4-BE49-F238E27FC236}">
                <a16:creationId xmlns:a16="http://schemas.microsoft.com/office/drawing/2014/main" id="{CF56714E-BE46-2ABC-5CAA-771934716D13}"/>
              </a:ext>
            </a:extLst>
          </p:cNvPr>
          <p:cNvSpPr>
            <a:spLocks noGrp="1"/>
          </p:cNvSpPr>
          <p:nvPr>
            <p:ph idx="1"/>
          </p:nvPr>
        </p:nvSpPr>
        <p:spPr/>
        <p:txBody>
          <a:bodyPr>
            <a:normAutofit fontScale="92500" lnSpcReduction="10000"/>
          </a:bodyPr>
          <a:lstStyle/>
          <a:p>
            <a:r>
              <a:rPr lang="en-US" sz="3600"/>
              <a:t>Free distribution of Rasayana and other medicines along with general health check-ups was conducted for 280 senior citizens residing in Chautara, Pashupati, and Devghat elderly homes.</a:t>
            </a:r>
          </a:p>
          <a:p>
            <a:r>
              <a:rPr lang="en-US" sz="3600"/>
              <a:t>To promote a healthy lifestyle, Citizen Health Groups were formed in 1,490 locations.</a:t>
            </a:r>
          </a:p>
          <a:p>
            <a:r>
              <a:rPr lang="en-US" sz="3600"/>
              <a:t>The School Ayurveda and Yoga Education Program was implemented in various schools, benefiting a total of 165,362 students.</a:t>
            </a:r>
          </a:p>
          <a:p>
            <a:r>
              <a:rPr lang="en-US" sz="3600"/>
              <a:t>Number of schools where the School Ayurveda and Yoga Education Program was conducted:</a:t>
            </a:r>
          </a:p>
          <a:p>
            <a:pPr marL="0" indent="0">
              <a:buNone/>
            </a:pPr>
            <a:r>
              <a:rPr lang="en-US" sz="3600"/>
              <a:t>By local levels: 610 schools</a:t>
            </a:r>
          </a:p>
          <a:p>
            <a:pPr marL="0" indent="0">
              <a:buNone/>
            </a:pPr>
            <a:r>
              <a:rPr lang="en-US" sz="3600"/>
              <a:t>By the department: 32 schools</a:t>
            </a:r>
          </a:p>
          <a:p>
            <a:pPr marL="0" indent="0">
              <a:buNone/>
            </a:pPr>
            <a:r>
              <a:rPr lang="en-US" sz="3600"/>
              <a:t>Total: 642 schools</a:t>
            </a:r>
          </a:p>
        </p:txBody>
      </p:sp>
      <p:sp>
        <p:nvSpPr>
          <p:cNvPr id="4" name="Date Placeholder 3">
            <a:extLst>
              <a:ext uri="{FF2B5EF4-FFF2-40B4-BE49-F238E27FC236}">
                <a16:creationId xmlns:a16="http://schemas.microsoft.com/office/drawing/2014/main" id="{53CF97C6-372A-CD36-438D-0EC2853F0B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DA58F7E-4D52-EAE5-A163-BA1511754F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AB404B26-F34B-609D-7D60-EC7090CD21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817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7C89-F6AA-D8BE-43B7-2E3F82EDD9E0}"/>
              </a:ext>
            </a:extLst>
          </p:cNvPr>
          <p:cNvSpPr>
            <a:spLocks noGrp="1"/>
          </p:cNvSpPr>
          <p:nvPr>
            <p:ph type="title"/>
          </p:nvPr>
        </p:nvSpPr>
        <p:spPr/>
        <p:txBody>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Progress on FY 2081/82 AWPB Key Activities</a:t>
            </a:r>
            <a:endParaRPr lang="en-US"/>
          </a:p>
        </p:txBody>
      </p:sp>
      <p:sp>
        <p:nvSpPr>
          <p:cNvPr id="3" name="Content Placeholder 2">
            <a:extLst>
              <a:ext uri="{FF2B5EF4-FFF2-40B4-BE49-F238E27FC236}">
                <a16:creationId xmlns:a16="http://schemas.microsoft.com/office/drawing/2014/main" id="{E35AC67C-3579-1190-5816-54608DDE45D6}"/>
              </a:ext>
            </a:extLst>
          </p:cNvPr>
          <p:cNvSpPr>
            <a:spLocks noGrp="1"/>
          </p:cNvSpPr>
          <p:nvPr>
            <p:ph idx="1"/>
          </p:nvPr>
        </p:nvSpPr>
        <p:spPr/>
        <p:txBody>
          <a:bodyPr>
            <a:normAutofit/>
          </a:bodyPr>
          <a:lstStyle/>
          <a:p>
            <a:r>
              <a:rPr lang="en-US" sz="3600"/>
              <a:t>A three-day orientation program on Naturopathy was conducted at the Nawalparasi East Naturopathy Hospital from 2081/09/21.</a:t>
            </a:r>
          </a:p>
          <a:p>
            <a:r>
              <a:rPr lang="en-US" sz="3600"/>
              <a:t>On 2081/03/20, the National Naturopathy Day 2025 was celebrated with the theme “Naturopathy in a Changing Lifestyle”, with the participation of experts in the related field.</a:t>
            </a:r>
          </a:p>
        </p:txBody>
      </p:sp>
      <p:sp>
        <p:nvSpPr>
          <p:cNvPr id="4" name="Date Placeholder 3">
            <a:extLst>
              <a:ext uri="{FF2B5EF4-FFF2-40B4-BE49-F238E27FC236}">
                <a16:creationId xmlns:a16="http://schemas.microsoft.com/office/drawing/2014/main" id="{30246E5C-C6AD-7F44-AA04-3C0BC711D4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DFB813E-19A3-8CA2-1B23-A2C32CB92D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AB30809C-28CD-67B6-8FDA-42B4210650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68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DE39-7528-322A-A188-714768E4A858}"/>
              </a:ext>
            </a:extLst>
          </p:cNvPr>
          <p:cNvSpPr>
            <a:spLocks noGrp="1"/>
          </p:cNvSpPr>
          <p:nvPr>
            <p:ph type="title"/>
          </p:nvPr>
        </p:nvSpPr>
        <p:spPr/>
        <p:txBody>
          <a:bodyPr/>
          <a:lstStyle/>
          <a:p>
            <a:r>
              <a:rPr kumimoji="0" lang="en-US" sz="4000" b="1" i="0" u="none" strike="noStrike" kern="1200" cap="none" spc="0" normalizeH="0" baseline="0" noProof="0">
                <a:ln>
                  <a:noFill/>
                </a:ln>
                <a:solidFill>
                  <a:srgbClr val="70AD47">
                    <a:lumMod val="50000"/>
                  </a:srgbClr>
                </a:solidFill>
                <a:effectLst/>
                <a:uLnTx/>
                <a:uFillTx/>
                <a:latin typeface="Calibri" panose="020F0502020204030204"/>
                <a:ea typeface="+mj-ea"/>
                <a:cs typeface="+mj-cs"/>
              </a:rPr>
              <a:t>Organization of Ayurveda Health Service</a:t>
            </a:r>
            <a:endParaRPr lang="en-US"/>
          </a:p>
        </p:txBody>
      </p:sp>
      <p:sp>
        <p:nvSpPr>
          <p:cNvPr id="4" name="Date Placeholder 3">
            <a:extLst>
              <a:ext uri="{FF2B5EF4-FFF2-40B4-BE49-F238E27FC236}">
                <a16:creationId xmlns:a16="http://schemas.microsoft.com/office/drawing/2014/main" id="{0A974C30-5FD2-1D2D-B14B-254D4720F3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A832ABB-E0C3-4DB7-0282-F661D4940A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20F0133-8698-AA11-F7CE-308257D06C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Content Placeholder 7">
            <a:extLst>
              <a:ext uri="{FF2B5EF4-FFF2-40B4-BE49-F238E27FC236}">
                <a16:creationId xmlns:a16="http://schemas.microsoft.com/office/drawing/2014/main" id="{CC93426C-3902-836F-9862-0F4CFFACA125}"/>
              </a:ext>
            </a:extLst>
          </p:cNvPr>
          <p:cNvGraphicFramePr>
            <a:graphicFrameLocks noGrp="1"/>
          </p:cNvGraphicFramePr>
          <p:nvPr>
            <p:ph idx="1"/>
            <p:extLst>
              <p:ext uri="{D42A27DB-BD31-4B8C-83A1-F6EECF244321}">
                <p14:modId xmlns:p14="http://schemas.microsoft.com/office/powerpoint/2010/main" val="1618692953"/>
              </p:ext>
            </p:extLst>
          </p:nvPr>
        </p:nvGraphicFramePr>
        <p:xfrm>
          <a:off x="753971" y="927239"/>
          <a:ext cx="11747500" cy="5487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43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E994-F6C0-4C68-2569-D02F427B943D}"/>
              </a:ext>
            </a:extLst>
          </p:cNvPr>
          <p:cNvSpPr>
            <a:spLocks noGrp="1"/>
          </p:cNvSpPr>
          <p:nvPr>
            <p:ph type="title"/>
          </p:nvPr>
        </p:nvSpPr>
        <p:spPr/>
        <p:txBody>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Progress on FY 2081/82 AWPB Key Activities</a:t>
            </a:r>
            <a:endParaRPr lang="en-US"/>
          </a:p>
        </p:txBody>
      </p:sp>
      <p:sp>
        <p:nvSpPr>
          <p:cNvPr id="3" name="Content Placeholder 2">
            <a:extLst>
              <a:ext uri="{FF2B5EF4-FFF2-40B4-BE49-F238E27FC236}">
                <a16:creationId xmlns:a16="http://schemas.microsoft.com/office/drawing/2014/main" id="{195D2563-E3E3-BBB2-F5F8-495D476C975F}"/>
              </a:ext>
            </a:extLst>
          </p:cNvPr>
          <p:cNvSpPr>
            <a:spLocks noGrp="1"/>
          </p:cNvSpPr>
          <p:nvPr>
            <p:ph idx="1"/>
          </p:nvPr>
        </p:nvSpPr>
        <p:spPr/>
        <p:txBody>
          <a:bodyPr>
            <a:normAutofit/>
          </a:bodyPr>
          <a:lstStyle/>
          <a:p>
            <a:r>
              <a:rPr lang="en-US" sz="3600"/>
              <a:t>Regarding Strengthening/Promotion of Acupuncture Services:On 2081/08/07, World Acupuncture Day 2081 was celebrated, and an Acupuncture Service Promotion Program was conducted with the participation of 70 health workers.</a:t>
            </a:r>
          </a:p>
          <a:p>
            <a:r>
              <a:rPr lang="en-US" sz="3600"/>
              <a:t>On 2081/09/14, an orientation program on Ayurvedic medicine was organized for 32 acupuncture assistants.</a:t>
            </a:r>
          </a:p>
          <a:p>
            <a:r>
              <a:rPr lang="en-US" sz="3600"/>
              <a:t>On 2081/09/17, a workshop on regulation and guideline formulation for institutions providing acupuncture services was held in Dhulikhel, Kavre District, with the participation of 51 individuals.</a:t>
            </a:r>
          </a:p>
        </p:txBody>
      </p:sp>
      <p:sp>
        <p:nvSpPr>
          <p:cNvPr id="4" name="Date Placeholder 3">
            <a:extLst>
              <a:ext uri="{FF2B5EF4-FFF2-40B4-BE49-F238E27FC236}">
                <a16:creationId xmlns:a16="http://schemas.microsoft.com/office/drawing/2014/main" id="{A606D761-3000-A262-459D-08A461D748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2D828E3-CFB0-85D4-5D3A-53D842E2C9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E355271-5285-A7FA-3F20-B8364F68E9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160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6DF2-D0AC-01FD-48DD-F34E2149C209}"/>
              </a:ext>
            </a:extLst>
          </p:cNvPr>
          <p:cNvSpPr>
            <a:spLocks noGrp="1"/>
          </p:cNvSpPr>
          <p:nvPr>
            <p:ph type="title"/>
          </p:nvPr>
        </p:nvSpPr>
        <p:spPr/>
        <p:txBody>
          <a:bodyPr/>
          <a:lstStyle/>
          <a:p>
            <a:r>
              <a:rPr kumimoji="0" lang="en-US" sz="4000" b="1" i="0" u="none" strike="noStrike" kern="1200" cap="none" spc="0" normalizeH="0" baseline="0" noProof="0">
                <a:ln>
                  <a:noFill/>
                </a:ln>
                <a:solidFill>
                  <a:prstClr val="white"/>
                </a:solidFill>
                <a:effectLst/>
                <a:uLnTx/>
                <a:uFillTx/>
                <a:latin typeface="Calibri Light"/>
                <a:ea typeface="+mj-ea"/>
                <a:cs typeface="Kokila" panose="020B0604020202020204" pitchFamily="34" charset="0"/>
              </a:rPr>
              <a:t>Progress on FY 2081/82 AWPB Key Activities</a:t>
            </a:r>
            <a:endParaRPr lang="en-US"/>
          </a:p>
        </p:txBody>
      </p:sp>
      <p:sp>
        <p:nvSpPr>
          <p:cNvPr id="3" name="Content Placeholder 2">
            <a:extLst>
              <a:ext uri="{FF2B5EF4-FFF2-40B4-BE49-F238E27FC236}">
                <a16:creationId xmlns:a16="http://schemas.microsoft.com/office/drawing/2014/main" id="{1E6CAEA6-6242-5D16-47EC-14A4BB43D772}"/>
              </a:ext>
            </a:extLst>
          </p:cNvPr>
          <p:cNvSpPr>
            <a:spLocks noGrp="1"/>
          </p:cNvSpPr>
          <p:nvPr>
            <p:ph idx="1"/>
          </p:nvPr>
        </p:nvSpPr>
        <p:spPr/>
        <p:txBody>
          <a:bodyPr/>
          <a:lstStyle/>
          <a:p>
            <a:r>
              <a:rPr lang="en-US"/>
              <a:t> </a:t>
            </a:r>
            <a:r>
              <a:rPr lang="en-US" sz="3600"/>
              <a:t>Other Key Achievements:Yoga draft has been prepared.</a:t>
            </a:r>
          </a:p>
          <a:p>
            <a:r>
              <a:rPr lang="en-US" sz="3600"/>
              <a:t>A 10-year work plan for Homeopathic treatment has been prepared.</a:t>
            </a:r>
          </a:p>
          <a:p>
            <a:r>
              <a:rPr lang="en-US" sz="3600"/>
              <a:t>The registration process for Sowa Rigpa doctors has been simplified, and the registration process with the relevant council has begun.</a:t>
            </a:r>
          </a:p>
          <a:p>
            <a:r>
              <a:rPr lang="en-US" sz="3600"/>
              <a:t>Coordination has been made with stakeholders for the development of Acupuncture treatment.</a:t>
            </a:r>
          </a:p>
        </p:txBody>
      </p:sp>
      <p:sp>
        <p:nvSpPr>
          <p:cNvPr id="4" name="Date Placeholder 3">
            <a:extLst>
              <a:ext uri="{FF2B5EF4-FFF2-40B4-BE49-F238E27FC236}">
                <a16:creationId xmlns:a16="http://schemas.microsoft.com/office/drawing/2014/main" id="{57079981-7657-41DC-BB2F-183A93D4D7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1F75279-0AB3-3381-06E9-9E632124F8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F0F6E33-9905-E2CB-F3A4-CD3635D524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0065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A81D-A8CC-C28A-B4BB-A512B6E72D6D}"/>
              </a:ext>
            </a:extLst>
          </p:cNvPr>
          <p:cNvSpPr>
            <a:spLocks noGrp="1"/>
          </p:cNvSpPr>
          <p:nvPr>
            <p:ph type="title"/>
          </p:nvPr>
        </p:nvSpPr>
        <p:spPr/>
        <p:txBody>
          <a:bodyPr/>
          <a:lstStyle/>
          <a:p>
            <a:r>
              <a:rPr kumimoji="0" lang="ne-NP" altLang="en-US" sz="3200" b="0" i="0" u="none" strike="noStrike" kern="1200" cap="none" spc="0" normalizeH="0" baseline="0" noProof="0">
                <a:ln>
                  <a:noFill/>
                </a:ln>
                <a:solidFill>
                  <a:prstClr val="white"/>
                </a:solidFill>
                <a:effectLst/>
                <a:uLnTx/>
                <a:uFillTx/>
                <a:latin typeface="Kokila" panose="020B0604020202020204" pitchFamily="34" charset="0"/>
                <a:ea typeface="Kalimati" panose="00000400000000000000" pitchFamily="2"/>
                <a:cs typeface="Kalimati" panose="00000400000000000000" pitchFamily="2"/>
              </a:rPr>
              <a:t>चालु तर्फको प्रगति</a:t>
            </a:r>
            <a:endParaRPr lang="en-US"/>
          </a:p>
        </p:txBody>
      </p:sp>
      <p:pic>
        <p:nvPicPr>
          <p:cNvPr id="8" name="Content Placeholder 7">
            <a:extLst>
              <a:ext uri="{FF2B5EF4-FFF2-40B4-BE49-F238E27FC236}">
                <a16:creationId xmlns:a16="http://schemas.microsoft.com/office/drawing/2014/main" id="{6A34C266-5CA2-4B51-96F6-479DA288F107}"/>
              </a:ext>
            </a:extLst>
          </p:cNvPr>
          <p:cNvPicPr>
            <a:picLocks noGrp="1" noChangeAspect="1"/>
          </p:cNvPicPr>
          <p:nvPr>
            <p:ph idx="1"/>
          </p:nvPr>
        </p:nvPicPr>
        <p:blipFill>
          <a:blip r:embed="rId2"/>
          <a:stretch>
            <a:fillRect/>
          </a:stretch>
        </p:blipFill>
        <p:spPr>
          <a:xfrm>
            <a:off x="261938" y="1361485"/>
            <a:ext cx="11747500" cy="5282793"/>
          </a:xfrm>
          <a:prstGeom prst="rect">
            <a:avLst/>
          </a:prstGeom>
          <a:solidFill>
            <a:srgbClr val="DFE7F5"/>
          </a:solidFill>
        </p:spPr>
      </p:pic>
      <p:sp>
        <p:nvSpPr>
          <p:cNvPr id="4" name="Date Placeholder 3">
            <a:extLst>
              <a:ext uri="{FF2B5EF4-FFF2-40B4-BE49-F238E27FC236}">
                <a16:creationId xmlns:a16="http://schemas.microsoft.com/office/drawing/2014/main" id="{830EF60E-0197-8FEC-2745-66D3E2612D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20FA6D1-325A-B048-E3B8-61175CC853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0D41B65-10D8-0E13-4492-9EBA2FC5C0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017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4E58-8756-E754-C310-989B0A0492BA}"/>
              </a:ext>
            </a:extLst>
          </p:cNvPr>
          <p:cNvSpPr>
            <a:spLocks noGrp="1"/>
          </p:cNvSpPr>
          <p:nvPr>
            <p:ph type="title"/>
          </p:nvPr>
        </p:nvSpPr>
        <p:spPr/>
        <p:txBody>
          <a:bodyPr/>
          <a:lstStyle/>
          <a:p>
            <a:r>
              <a:rPr kumimoji="0" lang="ne-NP" altLang="en-US" sz="3200" b="0" i="0" u="none" strike="noStrike" kern="1200" cap="none" spc="0" normalizeH="0" baseline="0" noProof="0">
                <a:ln>
                  <a:noFill/>
                </a:ln>
                <a:solidFill>
                  <a:prstClr val="white"/>
                </a:solidFill>
                <a:effectLst/>
                <a:uLnTx/>
                <a:uFillTx/>
                <a:latin typeface="Kokila" panose="020B0604020202020204" pitchFamily="34" charset="0"/>
                <a:ea typeface="Kalimati" panose="00000400000000000000" pitchFamily="2"/>
                <a:cs typeface="Kalimati" panose="00000400000000000000" pitchFamily="2"/>
              </a:rPr>
              <a:t>पुँजिगत तर्फको प्रगति</a:t>
            </a:r>
            <a:endParaRPr lang="en-US"/>
          </a:p>
        </p:txBody>
      </p:sp>
      <p:pic>
        <p:nvPicPr>
          <p:cNvPr id="8" name="Content Placeholder 7">
            <a:extLst>
              <a:ext uri="{FF2B5EF4-FFF2-40B4-BE49-F238E27FC236}">
                <a16:creationId xmlns:a16="http://schemas.microsoft.com/office/drawing/2014/main" id="{38490F22-50A6-5209-7E14-FE20F5EC8F41}"/>
              </a:ext>
            </a:extLst>
          </p:cNvPr>
          <p:cNvPicPr>
            <a:picLocks noGrp="1" noChangeAspect="1"/>
          </p:cNvPicPr>
          <p:nvPr>
            <p:ph idx="1"/>
          </p:nvPr>
        </p:nvPicPr>
        <p:blipFill>
          <a:blip r:embed="rId2"/>
          <a:stretch>
            <a:fillRect/>
          </a:stretch>
        </p:blipFill>
        <p:spPr>
          <a:xfrm>
            <a:off x="261938" y="1647326"/>
            <a:ext cx="11747500" cy="4711110"/>
          </a:xfrm>
          <a:prstGeom prst="rect">
            <a:avLst/>
          </a:prstGeom>
          <a:solidFill>
            <a:srgbClr val="DFE7F5"/>
          </a:solidFill>
        </p:spPr>
      </p:pic>
      <p:sp>
        <p:nvSpPr>
          <p:cNvPr id="4" name="Date Placeholder 3">
            <a:extLst>
              <a:ext uri="{FF2B5EF4-FFF2-40B4-BE49-F238E27FC236}">
                <a16:creationId xmlns:a16="http://schemas.microsoft.com/office/drawing/2014/main" id="{B52C5A21-DF64-62BB-FF43-8A9437BC46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03395D6-0E2D-F362-7BAD-44CCBD169B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CC45785-72AB-A2AC-8707-F3B7485C74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9528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75A0-FF5C-BC44-CAB1-38A57B46AEB0}"/>
              </a:ext>
            </a:extLst>
          </p:cNvPr>
          <p:cNvSpPr>
            <a:spLocks noGrp="1"/>
          </p:cNvSpPr>
          <p:nvPr>
            <p:ph type="title"/>
          </p:nvPr>
        </p:nvSpPr>
        <p:spPr/>
        <p:txBody>
          <a:bodyPr/>
          <a:lstStyle/>
          <a:p>
            <a:r>
              <a:rPr lang="en-US"/>
              <a:t>Status of Financial Irregularities</a:t>
            </a:r>
          </a:p>
        </p:txBody>
      </p:sp>
      <p:sp>
        <p:nvSpPr>
          <p:cNvPr id="3" name="Content Placeholder 2">
            <a:extLst>
              <a:ext uri="{FF2B5EF4-FFF2-40B4-BE49-F238E27FC236}">
                <a16:creationId xmlns:a16="http://schemas.microsoft.com/office/drawing/2014/main" id="{8D7D6E30-3373-E614-5C1A-AC39D932B372}"/>
              </a:ext>
            </a:extLst>
          </p:cNvPr>
          <p:cNvSpPr>
            <a:spLocks noGrp="1"/>
          </p:cNvSpPr>
          <p:nvPr>
            <p:ph idx="1"/>
          </p:nvPr>
        </p:nvSpPr>
        <p:spPr/>
        <p:txBody>
          <a:bodyPr>
            <a:normAutofit/>
          </a:bodyPr>
          <a:lstStyle/>
          <a:p>
            <a:r>
              <a:rPr lang="en-US" sz="3600" dirty="0"/>
              <a:t>Total arrears up to the end of last fiscal year: </a:t>
            </a:r>
            <a:r>
              <a:rPr lang="en-US" sz="3600" dirty="0" err="1"/>
              <a:t>Rs</a:t>
            </a:r>
            <a:r>
              <a:rPr lang="en-US" sz="3600" dirty="0"/>
              <a:t>. 203,789</a:t>
            </a:r>
          </a:p>
          <a:p>
            <a:r>
              <a:rPr lang="en-US" sz="3600" dirty="0"/>
              <a:t>Settled in this fiscal year: </a:t>
            </a:r>
            <a:r>
              <a:rPr lang="en-US" sz="3600" dirty="0" err="1"/>
              <a:t>Rs</a:t>
            </a:r>
            <a:r>
              <a:rPr lang="en-US" sz="3600" dirty="0"/>
              <a:t>. 101,027</a:t>
            </a:r>
          </a:p>
          <a:p>
            <a:r>
              <a:rPr lang="en-US" sz="3600" dirty="0"/>
              <a:t>Settlement percentage: 49.57%</a:t>
            </a:r>
          </a:p>
        </p:txBody>
      </p:sp>
      <p:sp>
        <p:nvSpPr>
          <p:cNvPr id="4" name="Date Placeholder 3">
            <a:extLst>
              <a:ext uri="{FF2B5EF4-FFF2-40B4-BE49-F238E27FC236}">
                <a16:creationId xmlns:a16="http://schemas.microsoft.com/office/drawing/2014/main" id="{BB58BE8D-F333-3FAC-BB24-461D6ED887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AE17C85-9DB8-D8CB-F28E-292DD1D6F8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4406E64-4CE2-35E8-F41D-51009A0F24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782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2041-B76D-4DDA-170B-5767F7C73798}"/>
              </a:ext>
            </a:extLst>
          </p:cNvPr>
          <p:cNvSpPr>
            <a:spLocks noGrp="1"/>
          </p:cNvSpPr>
          <p:nvPr>
            <p:ph type="title"/>
          </p:nvPr>
        </p:nvSpPr>
        <p:spPr>
          <a:xfrm>
            <a:off x="1320366" y="169682"/>
            <a:ext cx="10240617" cy="845389"/>
          </a:xfrm>
        </p:spPr>
        <p:txBody>
          <a:bodyPr>
            <a:normAutofit fontScale="90000"/>
          </a:bodyPr>
          <a:lstStyle/>
          <a:p>
            <a:r>
              <a:rPr kumimoji="0" lang="en-US" sz="3200" b="1" i="0" u="none" strike="noStrike" kern="1200" cap="none" spc="0" normalizeH="0" baseline="0" noProof="0" dirty="0">
                <a:ln>
                  <a:noFill/>
                </a:ln>
                <a:effectLst/>
                <a:uLnTx/>
                <a:uFillTx/>
                <a:latin typeface="Gill Sans"/>
                <a:ea typeface="Calibri" panose="020F0502020204030204" pitchFamily="34" charset="0"/>
                <a:cs typeface="Calibri" panose="020F0502020204030204" pitchFamily="34" charset="0"/>
              </a:rPr>
              <a:t>Progress status on initiatives from the 2080/81 NJAR</a:t>
            </a:r>
            <a:endParaRPr lang="en-US" sz="3200" dirty="0"/>
          </a:p>
        </p:txBody>
      </p:sp>
      <p:graphicFrame>
        <p:nvGraphicFramePr>
          <p:cNvPr id="7" name="Content Placeholder 6">
            <a:extLst>
              <a:ext uri="{FF2B5EF4-FFF2-40B4-BE49-F238E27FC236}">
                <a16:creationId xmlns:a16="http://schemas.microsoft.com/office/drawing/2014/main" id="{1F02ACEE-160D-C14D-9DBE-E72CFD3344B9}"/>
              </a:ext>
            </a:extLst>
          </p:cNvPr>
          <p:cNvGraphicFramePr>
            <a:graphicFrameLocks noGrp="1"/>
          </p:cNvGraphicFramePr>
          <p:nvPr>
            <p:ph idx="1"/>
            <p:extLst>
              <p:ext uri="{D42A27DB-BD31-4B8C-83A1-F6EECF244321}">
                <p14:modId xmlns:p14="http://schemas.microsoft.com/office/powerpoint/2010/main" val="3824764371"/>
              </p:ext>
            </p:extLst>
          </p:nvPr>
        </p:nvGraphicFramePr>
        <p:xfrm>
          <a:off x="0" y="1258888"/>
          <a:ext cx="12192000" cy="5716343"/>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76913621"/>
                    </a:ext>
                  </a:extLst>
                </a:gridCol>
                <a:gridCol w="6096000">
                  <a:extLst>
                    <a:ext uri="{9D8B030D-6E8A-4147-A177-3AD203B41FA5}">
                      <a16:colId xmlns:a16="http://schemas.microsoft.com/office/drawing/2014/main" val="1524231883"/>
                    </a:ext>
                  </a:extLst>
                </a:gridCol>
              </a:tblGrid>
              <a:tr h="6809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mn-lt"/>
                          <a:ea typeface="+mn-ea"/>
                          <a:cs typeface="+mn-cs"/>
                        </a:rPr>
                        <a:t>2080/81 Progress Status </a:t>
                      </a:r>
                      <a:endParaRPr kumimoji="0" lang="en-US" sz="2400" b="1" i="0" u="none" strike="noStrike" kern="1200" cap="none" spc="0" normalizeH="0" baseline="0" noProof="0" dirty="0">
                        <a:ln>
                          <a:noFill/>
                        </a:ln>
                        <a:solidFill>
                          <a:srgbClr val="4472C4">
                            <a:lumMod val="75000"/>
                          </a:srgbClr>
                        </a:solidFill>
                        <a:effectLst/>
                        <a:uLnTx/>
                        <a:uFillTx/>
                        <a:latin typeface="Gill Sans"/>
                        <a:ea typeface="+mn-ea"/>
                        <a:cs typeface="+mn-cs"/>
                      </a:endParaRPr>
                    </a:p>
                  </a:txBody>
                  <a:tcPr/>
                </a:tc>
                <a:tc>
                  <a:txBody>
                    <a:bodyPr/>
                    <a:lstStyle/>
                    <a:p>
                      <a:pPr algn="ctr"/>
                      <a:r>
                        <a:rPr lang="en-US" sz="2400"/>
                        <a:t>2081/82 </a:t>
                      </a:r>
                      <a:r>
                        <a:rPr lang="en-US" sz="2400" dirty="0"/>
                        <a:t>Progress Status </a:t>
                      </a:r>
                      <a:endParaRPr lang="en-US" sz="2400" dirty="0">
                        <a:solidFill>
                          <a:schemeClr val="accent1">
                            <a:lumMod val="75000"/>
                          </a:schemeClr>
                        </a:solidFill>
                        <a:latin typeface="Gill Sans"/>
                      </a:endParaRPr>
                    </a:p>
                  </a:txBody>
                  <a:tcPr/>
                </a:tc>
                <a:extLst>
                  <a:ext uri="{0D108BD9-81ED-4DB2-BD59-A6C34878D82A}">
                    <a16:rowId xmlns:a16="http://schemas.microsoft.com/office/drawing/2014/main" val="4274693793"/>
                  </a:ext>
                </a:extLst>
              </a:tr>
              <a:tr h="5035435">
                <a:tc>
                  <a:txBody>
                    <a:bodyPr/>
                    <a:lstStyle/>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altLang="en-US" sz="2400">
                          <a:solidFill>
                            <a:srgbClr val="002060"/>
                          </a:solidFill>
                        </a:rPr>
                        <a:t>Through </a:t>
                      </a:r>
                      <a:r>
                        <a:rPr lang="en-US" altLang="en-US" sz="2400" dirty="0" err="1">
                          <a:solidFill>
                            <a:srgbClr val="002060"/>
                          </a:solidFill>
                        </a:rPr>
                        <a:t>Nagari</a:t>
                      </a:r>
                      <a:r>
                        <a:rPr lang="en-US" altLang="en-US" sz="2400" baseline="0" dirty="0" err="1">
                          <a:solidFill>
                            <a:srgbClr val="002060"/>
                          </a:solidFill>
                        </a:rPr>
                        <a:t>k</a:t>
                      </a:r>
                      <a:r>
                        <a:rPr lang="en-US" altLang="en-US" sz="2400" baseline="0" dirty="0">
                          <a:solidFill>
                            <a:srgbClr val="002060"/>
                          </a:solidFill>
                        </a:rPr>
                        <a:t> </a:t>
                      </a:r>
                      <a:r>
                        <a:rPr lang="en-US" altLang="en-US" sz="2400" baseline="0" dirty="0" err="1">
                          <a:solidFill>
                            <a:srgbClr val="002060"/>
                          </a:solidFill>
                        </a:rPr>
                        <a:t>Arogya</a:t>
                      </a:r>
                      <a:r>
                        <a:rPr lang="en-US" altLang="en-US" sz="2400" baseline="0" dirty="0">
                          <a:solidFill>
                            <a:srgbClr val="002060"/>
                          </a:solidFill>
                        </a:rPr>
                        <a:t> </a:t>
                      </a:r>
                      <a:r>
                        <a:rPr lang="en-US" altLang="en-US" sz="2400" baseline="0" dirty="0" err="1">
                          <a:solidFill>
                            <a:srgbClr val="002060"/>
                          </a:solidFill>
                        </a:rPr>
                        <a:t>Karyakram</a:t>
                      </a:r>
                      <a:r>
                        <a:rPr lang="en-US" altLang="en-US" sz="2400" baseline="0" dirty="0">
                          <a:solidFill>
                            <a:srgbClr val="002060"/>
                          </a:solidFill>
                        </a:rPr>
                        <a:t> (Citizen Well Being Program)</a:t>
                      </a:r>
                      <a:r>
                        <a:rPr lang="en-US" altLang="en-US" sz="2400" dirty="0">
                          <a:solidFill>
                            <a:srgbClr val="002060"/>
                          </a:solidFill>
                        </a:rPr>
                        <a:t>, screening, diagnosis, treatment and counseling of major non-communicable diseases (Diabetes, Heart and Blood Vessel related Diseases, Cancer, COPD) have been provided</a:t>
                      </a:r>
                      <a:r>
                        <a:rPr lang="en-US" altLang="en-US" sz="2400">
                          <a:solidFill>
                            <a:srgbClr val="002060"/>
                          </a:solidFill>
                        </a:rPr>
                        <a:t>. </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altLang="en-US" sz="2400">
                          <a:solidFill>
                            <a:srgbClr val="002060"/>
                          </a:solidFill>
                        </a:rPr>
                        <a:t> National Ayurveda, Panchakarma and Yoga Center, Budhanilkantha building construction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24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rgbClr val="002060"/>
                          </a:solidFill>
                          <a:latin typeface="+mn-lt"/>
                          <a:ea typeface="+mn-ea"/>
                          <a:cs typeface="+mn-cs"/>
                        </a:rPr>
                        <a:t>1. </a:t>
                      </a:r>
                      <a:r>
                        <a:rPr lang="en-US" sz="2400" kern="1200">
                          <a:solidFill>
                            <a:srgbClr val="FF0000"/>
                          </a:solidFill>
                          <a:latin typeface="+mn-lt"/>
                          <a:ea typeface="+mn-ea"/>
                          <a:cs typeface="+mn-cs"/>
                        </a:rPr>
                        <a:t>47000  people are benefited during NCD campaign </a:t>
                      </a:r>
                      <a:r>
                        <a:rPr lang="en-US" sz="2400" kern="1200">
                          <a:solidFill>
                            <a:srgbClr val="002060"/>
                          </a:solidFill>
                          <a:latin typeface="+mn-lt"/>
                          <a:ea typeface="+mn-ea"/>
                          <a:cs typeface="+mn-cs"/>
                        </a:rPr>
                        <a:t>conducted during month of Falgun.</a:t>
                      </a:r>
                      <a:r>
                        <a:rPr kumimoji="0" lang="en-US" sz="2400" b="0" i="0" u="none" strike="noStrike" kern="1200" cap="none" spc="0" normalizeH="0" baseline="0" noProof="0">
                          <a:ln>
                            <a:noFill/>
                          </a:ln>
                          <a:solidFill>
                            <a:prstClr val="black"/>
                          </a:solidFill>
                          <a:effectLst/>
                          <a:uLnTx/>
                          <a:uFillTx/>
                          <a:latin typeface="+mn-lt"/>
                          <a:ea typeface="+mn-ea"/>
                          <a:cs typeface="+mn-cs"/>
                        </a:rPr>
                        <a:t> </a:t>
                      </a:r>
                      <a:r>
                        <a:rPr kumimoji="0" lang="en-US" sz="2400" b="0" i="0" u="none" strike="noStrike" kern="1200" cap="none" spc="0" normalizeH="0" baseline="0" noProof="0">
                          <a:ln>
                            <a:noFill/>
                          </a:ln>
                          <a:solidFill>
                            <a:srgbClr val="FF0000"/>
                          </a:solidFill>
                          <a:effectLst/>
                          <a:uLnTx/>
                          <a:uFillTx/>
                          <a:latin typeface="+mn-lt"/>
                          <a:ea typeface="+mn-ea"/>
                          <a:cs typeface="+mn-cs"/>
                        </a:rPr>
                        <a:t>1490 Nagrik Arogya Samuha have been formed </a:t>
                      </a:r>
                      <a:r>
                        <a:rPr kumimoji="0" lang="en-US" sz="2400" b="0" i="0" u="none" strike="noStrike" kern="1200" cap="none" spc="0" normalizeH="0" baseline="0" noProof="0">
                          <a:ln>
                            <a:noFill/>
                          </a:ln>
                          <a:solidFill>
                            <a:srgbClr val="0070C0"/>
                          </a:solidFill>
                          <a:effectLst/>
                          <a:uLnTx/>
                          <a:uFillTx/>
                          <a:latin typeface="+mn-lt"/>
                          <a:ea typeface="+mn-ea"/>
                          <a:cs typeface="+mn-cs"/>
                        </a:rPr>
                        <a:t>and involved with health promotion activities. </a:t>
                      </a:r>
                    </a:p>
                    <a:p>
                      <a:endParaRPr lang="en-US" sz="2400" kern="1200">
                        <a:solidFill>
                          <a:srgbClr val="002060"/>
                        </a:solidFill>
                        <a:latin typeface="+mn-lt"/>
                        <a:ea typeface="+mn-ea"/>
                        <a:cs typeface="+mn-cs"/>
                      </a:endParaRPr>
                    </a:p>
                    <a:p>
                      <a:endParaRPr lang="en-US" sz="2400" kern="1200">
                        <a:solidFill>
                          <a:srgbClr val="002060"/>
                        </a:solidFill>
                        <a:latin typeface="+mn-lt"/>
                        <a:ea typeface="+mn-ea"/>
                        <a:cs typeface="+mn-cs"/>
                      </a:endParaRPr>
                    </a:p>
                    <a:p>
                      <a:r>
                        <a:rPr lang="en-US" sz="2400" kern="1200">
                          <a:solidFill>
                            <a:srgbClr val="002060"/>
                          </a:solidFill>
                          <a:latin typeface="+mn-lt"/>
                          <a:ea typeface="+mn-ea"/>
                          <a:cs typeface="+mn-cs"/>
                        </a:rPr>
                        <a:t>2. </a:t>
                      </a:r>
                      <a:r>
                        <a:rPr kumimoji="0" lang="en-US" altLang="en-US" sz="2400" b="0" i="0" u="none" strike="noStrike" kern="1200" cap="none" spc="0" normalizeH="0" baseline="0" noProof="0">
                          <a:ln>
                            <a:noFill/>
                          </a:ln>
                          <a:solidFill>
                            <a:srgbClr val="002060"/>
                          </a:solidFill>
                          <a:effectLst/>
                          <a:uLnTx/>
                          <a:uFillTx/>
                          <a:latin typeface="+mn-lt"/>
                          <a:ea typeface="+mn-ea"/>
                          <a:cs typeface="+mn-cs"/>
                        </a:rPr>
                        <a:t>National Ayurveda, Panchakarma and Yoga Center, Budhanilkantha building construction is about to complete and will be handover within a month, while this center has now </a:t>
                      </a:r>
                      <a:r>
                        <a:rPr kumimoji="0" lang="en-US" altLang="en-US" sz="2400" b="0" i="0" u="none" strike="noStrike" kern="1200" cap="none" spc="0" normalizeH="0" baseline="0" noProof="0">
                          <a:ln>
                            <a:noFill/>
                          </a:ln>
                          <a:solidFill>
                            <a:srgbClr val="FF0000"/>
                          </a:solidFill>
                          <a:effectLst/>
                          <a:uLnTx/>
                          <a:uFillTx/>
                          <a:latin typeface="+mn-lt"/>
                          <a:ea typeface="+mn-ea"/>
                          <a:cs typeface="+mn-cs"/>
                        </a:rPr>
                        <a:t>running its opd service since 10 month </a:t>
                      </a:r>
                      <a:r>
                        <a:rPr kumimoji="0" lang="en-US" altLang="en-US" sz="2400" b="0" i="0" u="none" strike="noStrike" kern="1200" cap="none" spc="0" normalizeH="0" baseline="0" noProof="0">
                          <a:ln>
                            <a:noFill/>
                          </a:ln>
                          <a:solidFill>
                            <a:srgbClr val="002060"/>
                          </a:solidFill>
                          <a:effectLst/>
                          <a:uLnTx/>
                          <a:uFillTx/>
                          <a:latin typeface="+mn-lt"/>
                          <a:ea typeface="+mn-ea"/>
                          <a:cs typeface="+mn-cs"/>
                        </a:rPr>
                        <a:t>in its annex building.</a:t>
                      </a:r>
                      <a:endParaRPr lang="en-US" sz="2400" kern="1200" dirty="0">
                        <a:solidFill>
                          <a:srgbClr val="002060"/>
                        </a:solidFill>
                        <a:latin typeface="+mn-lt"/>
                        <a:ea typeface="+mn-ea"/>
                        <a:cs typeface="+mn-cs"/>
                      </a:endParaRPr>
                    </a:p>
                  </a:txBody>
                  <a:tcPr/>
                </a:tc>
                <a:extLst>
                  <a:ext uri="{0D108BD9-81ED-4DB2-BD59-A6C34878D82A}">
                    <a16:rowId xmlns:a16="http://schemas.microsoft.com/office/drawing/2014/main" val="3162051996"/>
                  </a:ext>
                </a:extLst>
              </a:tr>
            </a:tbl>
          </a:graphicData>
        </a:graphic>
      </p:graphicFrame>
      <p:sp>
        <p:nvSpPr>
          <p:cNvPr id="4" name="Date Placeholder 3">
            <a:extLst>
              <a:ext uri="{FF2B5EF4-FFF2-40B4-BE49-F238E27FC236}">
                <a16:creationId xmlns:a16="http://schemas.microsoft.com/office/drawing/2014/main" id="{490AEDF1-2B5A-63ED-1B82-BC04ACF442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8132454-A3DA-39D4-D9F4-43FBA90095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A7AB32BE-D9BF-FB12-7A29-23BF45723D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2065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1F2C-7F9D-9025-E18D-96B1C7EE45FD}"/>
              </a:ext>
            </a:extLst>
          </p:cNvPr>
          <p:cNvSpPr>
            <a:spLocks noGrp="1"/>
          </p:cNvSpPr>
          <p:nvPr>
            <p:ph type="title"/>
          </p:nvPr>
        </p:nvSpPr>
        <p:spPr/>
        <p:txBody>
          <a:bodyPr>
            <a:normAutofit fontScale="90000"/>
          </a:bodyPr>
          <a:lstStyle/>
          <a:p>
            <a:r>
              <a:rPr lang="en-US"/>
              <a:t>Key Issues in the Field of Ayurveda and Alternative Medicine Services</a:t>
            </a:r>
          </a:p>
        </p:txBody>
      </p:sp>
      <p:sp>
        <p:nvSpPr>
          <p:cNvPr id="3" name="Content Placeholder 2">
            <a:extLst>
              <a:ext uri="{FF2B5EF4-FFF2-40B4-BE49-F238E27FC236}">
                <a16:creationId xmlns:a16="http://schemas.microsoft.com/office/drawing/2014/main" id="{1ACE7DCE-AA43-1DD0-0D11-5C0653B1EF88}"/>
              </a:ext>
            </a:extLst>
          </p:cNvPr>
          <p:cNvSpPr>
            <a:spLocks noGrp="1"/>
          </p:cNvSpPr>
          <p:nvPr>
            <p:ph idx="1"/>
          </p:nvPr>
        </p:nvSpPr>
        <p:spPr>
          <a:xfrm>
            <a:off x="337148" y="1300787"/>
            <a:ext cx="11748052" cy="5359741"/>
          </a:xfrm>
        </p:spPr>
        <p:txBody>
          <a:bodyPr/>
          <a:lstStyle/>
          <a:p>
            <a:r>
              <a:rPr lang="en-US"/>
              <a:t>	</a:t>
            </a:r>
            <a:r>
              <a:rPr lang="en-US" sz="3600"/>
              <a:t>Expansion of access to Ayurvedic health services</a:t>
            </a:r>
          </a:p>
          <a:p>
            <a:r>
              <a:rPr lang="en-US" sz="3600"/>
              <a:t>	Quality of medicines and supply chain management</a:t>
            </a:r>
          </a:p>
          <a:p>
            <a:r>
              <a:rPr lang="en-US" sz="3600"/>
              <a:t>	Streamlining of the Ayurvedic health information management system</a:t>
            </a:r>
          </a:p>
          <a:p>
            <a:r>
              <a:rPr lang="en-US" sz="3600"/>
              <a:t>	Production and management of skilled human resources</a:t>
            </a:r>
          </a:p>
          <a:p>
            <a:r>
              <a:rPr lang="en-US" sz="3600"/>
              <a:t>       Financial security in Ayurvedic health services</a:t>
            </a:r>
          </a:p>
          <a:p>
            <a:r>
              <a:rPr lang="en-US" sz="3600"/>
              <a:t>	Application of research and innovation</a:t>
            </a:r>
          </a:p>
          <a:p>
            <a:endParaRPr lang="en-US"/>
          </a:p>
        </p:txBody>
      </p:sp>
      <p:sp>
        <p:nvSpPr>
          <p:cNvPr id="4" name="Date Placeholder 3">
            <a:extLst>
              <a:ext uri="{FF2B5EF4-FFF2-40B4-BE49-F238E27FC236}">
                <a16:creationId xmlns:a16="http://schemas.microsoft.com/office/drawing/2014/main" id="{7200AE2B-0C37-92E7-AF2B-298657B59B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864A272-7F1A-335C-6D06-EA2FCECD78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B61D826-B875-7577-9394-907076082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7519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5BF3-3552-9CDF-A678-19B48F109196}"/>
              </a:ext>
            </a:extLst>
          </p:cNvPr>
          <p:cNvSpPr>
            <a:spLocks noGrp="1"/>
          </p:cNvSpPr>
          <p:nvPr>
            <p:ph type="title"/>
          </p:nvPr>
        </p:nvSpPr>
        <p:spPr/>
        <p:txBody>
          <a:bodyPr/>
          <a:lstStyle/>
          <a:p>
            <a:r>
              <a:rPr lang="en-US"/>
              <a:t>Priorities and Solutions/Remedial Measures</a:t>
            </a:r>
          </a:p>
        </p:txBody>
      </p:sp>
      <p:sp>
        <p:nvSpPr>
          <p:cNvPr id="3" name="Content Placeholder 2">
            <a:extLst>
              <a:ext uri="{FF2B5EF4-FFF2-40B4-BE49-F238E27FC236}">
                <a16:creationId xmlns:a16="http://schemas.microsoft.com/office/drawing/2014/main" id="{31C811B9-B13C-D6DA-0773-105636EEA224}"/>
              </a:ext>
            </a:extLst>
          </p:cNvPr>
          <p:cNvSpPr>
            <a:spLocks noGrp="1"/>
          </p:cNvSpPr>
          <p:nvPr>
            <p:ph idx="1"/>
          </p:nvPr>
        </p:nvSpPr>
        <p:spPr/>
        <p:txBody>
          <a:bodyPr>
            <a:normAutofit lnSpcReduction="10000"/>
          </a:bodyPr>
          <a:lstStyle/>
          <a:p>
            <a:pPr>
              <a:buNone/>
            </a:pPr>
            <a:r>
              <a:rPr lang="en-US" b="1"/>
              <a:t>1. Good Governance and Leadership:</a:t>
            </a:r>
            <a:br>
              <a:rPr lang="en-US"/>
            </a:br>
            <a:r>
              <a:rPr lang="en-US"/>
              <a:t>O&amp;M survey, professional development, vocational training, study visits, and observation tours.</a:t>
            </a:r>
          </a:p>
          <a:p>
            <a:pPr>
              <a:buNone/>
            </a:pPr>
            <a:r>
              <a:rPr lang="en-US" b="1"/>
              <a:t>2. Improvement Based on MSS Scoring.</a:t>
            </a:r>
            <a:endParaRPr lang="en-US"/>
          </a:p>
          <a:p>
            <a:pPr>
              <a:buNone/>
            </a:pPr>
            <a:r>
              <a:rPr lang="en-US" b="1"/>
              <a:t>3. Health Infrastructure and Medicine Supply Chain:</a:t>
            </a:r>
            <a:br>
              <a:rPr lang="en-US"/>
            </a:br>
            <a:r>
              <a:rPr lang="en-US"/>
              <a:t>Implementation of building infrastructure and GMP standards; establishment of a new Drug Act for Ayurvedic medicines; creation of a dedicated division in the DDA with Ayurvedic experts for regulation of Ayurvedic medicines.</a:t>
            </a:r>
          </a:p>
          <a:p>
            <a:pPr>
              <a:buNone/>
            </a:pPr>
            <a:r>
              <a:rPr lang="en-US" b="1"/>
              <a:t>4. Health Human Resources:</a:t>
            </a:r>
            <a:br>
              <a:rPr lang="en-US"/>
            </a:br>
            <a:r>
              <a:rPr lang="en-US"/>
              <a:t>Studies, scholarships, and initiatives through the National Ayurveda Institute.</a:t>
            </a:r>
          </a:p>
          <a:p>
            <a:pPr>
              <a:buNone/>
            </a:pPr>
            <a:r>
              <a:rPr lang="en-US" b="1"/>
              <a:t>5. Health Service Flow:</a:t>
            </a:r>
            <a:br>
              <a:rPr lang="en-US"/>
            </a:br>
            <a:r>
              <a:rPr lang="en-US"/>
              <a:t>Integration of Ayurvedic services with basic hospitals (5/10/15 beds), and establishment of integrated medical hospitals in all seven provinces, including Ayurveda, Yoga, and Naturopathy services.</a:t>
            </a:r>
          </a:p>
          <a:p>
            <a:pPr>
              <a:buNone/>
            </a:pPr>
            <a:r>
              <a:rPr lang="en-US" b="1"/>
              <a:t>6. Health Information System:</a:t>
            </a:r>
            <a:br>
              <a:rPr lang="en-US"/>
            </a:br>
            <a:r>
              <a:rPr lang="en-US"/>
              <a:t>Strengthening AHMIS and mainstreaming it into HMIS (ICD 11 TM-II).</a:t>
            </a:r>
          </a:p>
          <a:p>
            <a:pPr>
              <a:buNone/>
            </a:pPr>
            <a:r>
              <a:rPr lang="en-US" b="1"/>
              <a:t>7. Financial Management:</a:t>
            </a:r>
            <a:br>
              <a:rPr lang="en-US"/>
            </a:br>
            <a:r>
              <a:rPr lang="en-US"/>
              <a:t>Adequate budget allocation and implementation of health insurance programs in Ayurvedic health services.</a:t>
            </a:r>
          </a:p>
          <a:p>
            <a:endParaRPr lang="en-US"/>
          </a:p>
        </p:txBody>
      </p:sp>
      <p:sp>
        <p:nvSpPr>
          <p:cNvPr id="4" name="Date Placeholder 3">
            <a:extLst>
              <a:ext uri="{FF2B5EF4-FFF2-40B4-BE49-F238E27FC236}">
                <a16:creationId xmlns:a16="http://schemas.microsoft.com/office/drawing/2014/main" id="{C1D25BBD-682C-BA80-9B6A-7FAF8A9A65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CBF65EA-9AB2-9424-AEFD-F277B19C9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5FB6EF9-D90C-43DC-2155-650D17B399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0428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B3E92-1470-ACB1-3A7C-22A7D19F5A1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CF4BDA2-1D2C-6BDF-3134-111352742945}"/>
              </a:ext>
            </a:extLst>
          </p:cNvPr>
          <p:cNvSpPr txBox="1">
            <a:spLocks/>
          </p:cNvSpPr>
          <p:nvPr/>
        </p:nvSpPr>
        <p:spPr>
          <a:xfrm>
            <a:off x="1449238" y="110705"/>
            <a:ext cx="9583947" cy="813816"/>
          </a:xfrm>
          <a:prstGeom prst="rect">
            <a:avLst/>
          </a:prstGeom>
          <a:solidFill>
            <a:srgbClr val="0070C0"/>
          </a:solidFill>
        </p:spPr>
        <p:txBody>
          <a:bodyPr vert="horz" lIns="91440" tIns="45720" rIns="91440" bIns="45720" rtlCol="0" anchor="ctr">
            <a:normAutofit/>
          </a:bodyPr>
          <a:lstStyle>
            <a:lvl1pPr>
              <a:lnSpc>
                <a:spcPct val="90000"/>
              </a:lnSpc>
              <a:spcBef>
                <a:spcPct val="0"/>
              </a:spcBef>
              <a:buNone/>
              <a:defRPr sz="4000" b="1">
                <a:solidFill>
                  <a:schemeClr val="bg1"/>
                </a:solidFill>
                <a:latin typeface="+mj-lt"/>
                <a:ea typeface="+mj-ea"/>
                <a:cs typeface="Kokila" panose="020B0604020202020204" pitchFamily="34" charset="0"/>
              </a:defRPr>
            </a:lvl1pPr>
          </a:lstStyle>
          <a:p>
            <a:pPr algn="ctr"/>
            <a:r>
              <a:rPr lang="en-US" dirty="0"/>
              <a:t>Key Issues, Challenges and Way Forward</a:t>
            </a:r>
          </a:p>
        </p:txBody>
      </p:sp>
      <p:graphicFrame>
        <p:nvGraphicFramePr>
          <p:cNvPr id="6" name="Content Placeholder 5">
            <a:extLst>
              <a:ext uri="{FF2B5EF4-FFF2-40B4-BE49-F238E27FC236}">
                <a16:creationId xmlns:a16="http://schemas.microsoft.com/office/drawing/2014/main" id="{A0401D1C-908B-3FB9-5E7F-457FB0A4C8BA}"/>
              </a:ext>
            </a:extLst>
          </p:cNvPr>
          <p:cNvGraphicFramePr>
            <a:graphicFrameLocks/>
          </p:cNvGraphicFramePr>
          <p:nvPr>
            <p:extLst>
              <p:ext uri="{D42A27DB-BD31-4B8C-83A1-F6EECF244321}">
                <p14:modId xmlns:p14="http://schemas.microsoft.com/office/powerpoint/2010/main" val="4079817957"/>
              </p:ext>
            </p:extLst>
          </p:nvPr>
        </p:nvGraphicFramePr>
        <p:xfrm>
          <a:off x="105508" y="1071384"/>
          <a:ext cx="11992707" cy="5786615"/>
        </p:xfrm>
        <a:graphic>
          <a:graphicData uri="http://schemas.openxmlformats.org/drawingml/2006/table">
            <a:tbl>
              <a:tblPr firstRow="1" bandRow="1">
                <a:tableStyleId>{BDBED569-4797-4DF1-A0F4-6AAB3CD982D8}</a:tableStyleId>
              </a:tblPr>
              <a:tblGrid>
                <a:gridCol w="3997569">
                  <a:extLst>
                    <a:ext uri="{9D8B030D-6E8A-4147-A177-3AD203B41FA5}">
                      <a16:colId xmlns:a16="http://schemas.microsoft.com/office/drawing/2014/main" val="192671324"/>
                    </a:ext>
                  </a:extLst>
                </a:gridCol>
                <a:gridCol w="3997569">
                  <a:extLst>
                    <a:ext uri="{9D8B030D-6E8A-4147-A177-3AD203B41FA5}">
                      <a16:colId xmlns:a16="http://schemas.microsoft.com/office/drawing/2014/main" val="1667222623"/>
                    </a:ext>
                  </a:extLst>
                </a:gridCol>
                <a:gridCol w="3997569">
                  <a:extLst>
                    <a:ext uri="{9D8B030D-6E8A-4147-A177-3AD203B41FA5}">
                      <a16:colId xmlns:a16="http://schemas.microsoft.com/office/drawing/2014/main" val="3291282147"/>
                    </a:ext>
                  </a:extLst>
                </a:gridCol>
              </a:tblGrid>
              <a:tr h="824291">
                <a:tc>
                  <a:txBody>
                    <a:bodyPr/>
                    <a:lstStyle/>
                    <a:p>
                      <a:pPr algn="ctr"/>
                      <a:r>
                        <a:rPr lang="en-US" sz="2400" dirty="0"/>
                        <a:t>Key Issues/challenges</a:t>
                      </a:r>
                    </a:p>
                  </a:txBody>
                  <a:tcPr/>
                </a:tc>
                <a:tc>
                  <a:txBody>
                    <a:bodyPr/>
                    <a:lstStyle/>
                    <a:p>
                      <a:pPr algn="ctr"/>
                      <a:r>
                        <a:rPr lang="en-US" sz="2400" dirty="0"/>
                        <a:t>Initiatives taken</a:t>
                      </a:r>
                    </a:p>
                  </a:txBody>
                  <a:tcPr/>
                </a:tc>
                <a:tc>
                  <a:txBody>
                    <a:bodyPr/>
                    <a:lstStyle/>
                    <a:p>
                      <a:pPr algn="ctr"/>
                      <a:r>
                        <a:rPr lang="en-US" sz="2400" dirty="0"/>
                        <a:t>Way forward</a:t>
                      </a:r>
                    </a:p>
                  </a:txBody>
                  <a:tcPr/>
                </a:tc>
                <a:extLst>
                  <a:ext uri="{0D108BD9-81ED-4DB2-BD59-A6C34878D82A}">
                    <a16:rowId xmlns:a16="http://schemas.microsoft.com/office/drawing/2014/main" val="2480770739"/>
                  </a:ext>
                </a:extLst>
              </a:tr>
              <a:tr h="1015021">
                <a:tc>
                  <a:txBody>
                    <a:bodyPr/>
                    <a:lstStyle/>
                    <a:p>
                      <a:r>
                        <a:rPr lang="en-US" sz="2400"/>
                        <a:t>Inadequate Infrastructure</a:t>
                      </a:r>
                      <a:endParaRPr lang="en-US" sz="2400" dirty="0"/>
                    </a:p>
                  </a:txBody>
                  <a:tcPr/>
                </a:tc>
                <a:tc>
                  <a:txBody>
                    <a:bodyPr/>
                    <a:lstStyle/>
                    <a:p>
                      <a:r>
                        <a:rPr lang="en-US" sz="2400"/>
                        <a:t>Coordination with line ministries</a:t>
                      </a:r>
                    </a:p>
                  </a:txBody>
                  <a:tcPr/>
                </a:tc>
                <a:tc>
                  <a:txBody>
                    <a:bodyPr/>
                    <a:lstStyle/>
                    <a:p>
                      <a:r>
                        <a:rPr lang="en-US" sz="2400"/>
                        <a:t>Strengthen Infrastructure and Logistics</a:t>
                      </a:r>
                    </a:p>
                  </a:txBody>
                  <a:tcPr/>
                </a:tc>
                <a:extLst>
                  <a:ext uri="{0D108BD9-81ED-4DB2-BD59-A6C34878D82A}">
                    <a16:rowId xmlns:a16="http://schemas.microsoft.com/office/drawing/2014/main" val="200018993"/>
                  </a:ext>
                </a:extLst>
              </a:tr>
              <a:tr h="1015021">
                <a:tc>
                  <a:txBody>
                    <a:bodyPr/>
                    <a:lstStyle/>
                    <a:p>
                      <a:r>
                        <a:rPr lang="en-US" sz="2400"/>
                        <a:t>Weak Supply Chain and Logistics</a:t>
                      </a:r>
                    </a:p>
                  </a:txBody>
                  <a:tcPr/>
                </a:tc>
                <a:tc>
                  <a:txBody>
                    <a:bodyPr/>
                    <a:lstStyle/>
                    <a:p>
                      <a:r>
                        <a:rPr lang="en-US" sz="2400"/>
                        <a:t>Coordination with Province for regular supply chain</a:t>
                      </a:r>
                    </a:p>
                  </a:txBody>
                  <a:tcPr/>
                </a:tc>
                <a:tc>
                  <a:txBody>
                    <a:bodyPr/>
                    <a:lstStyle/>
                    <a:p>
                      <a:r>
                        <a:rPr lang="en-US" sz="2400"/>
                        <a:t>Increase Budget and Financial Support</a:t>
                      </a:r>
                    </a:p>
                  </a:txBody>
                  <a:tcPr/>
                </a:tc>
                <a:extLst>
                  <a:ext uri="{0D108BD9-81ED-4DB2-BD59-A6C34878D82A}">
                    <a16:rowId xmlns:a16="http://schemas.microsoft.com/office/drawing/2014/main" val="2635809143"/>
                  </a:ext>
                </a:extLst>
              </a:tr>
              <a:tr h="1466141">
                <a:tc>
                  <a:txBody>
                    <a:bodyPr/>
                    <a:lstStyle/>
                    <a:p>
                      <a:r>
                        <a:rPr lang="en-US" sz="2400"/>
                        <a:t>Inadequate Human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Coordination with Ministry for </a:t>
                      </a:r>
                      <a:r>
                        <a:rPr kumimoji="0" lang="en-US" sz="2400" b="0" i="0" u="none" strike="noStrike" kern="1200" cap="none" spc="0" normalizeH="0" baseline="0" noProof="0">
                          <a:ln>
                            <a:noFill/>
                          </a:ln>
                          <a:solidFill>
                            <a:prstClr val="black"/>
                          </a:solidFill>
                          <a:effectLst/>
                          <a:uLnTx/>
                          <a:uFillTx/>
                          <a:latin typeface="+mn-lt"/>
                          <a:ea typeface="+mn-ea"/>
                          <a:cs typeface="+mn-cs"/>
                        </a:rPr>
                        <a:t>O&amp;M survey </a:t>
                      </a:r>
                    </a:p>
                    <a:p>
                      <a:endParaRPr lang="en-US" sz="2400"/>
                    </a:p>
                  </a:txBody>
                  <a:tcPr/>
                </a:tc>
                <a:tc>
                  <a:txBody>
                    <a:bodyPr/>
                    <a:lstStyle/>
                    <a:p>
                      <a:r>
                        <a:rPr lang="en-US" sz="2400"/>
                        <a:t>O&amp;M survey </a:t>
                      </a:r>
                    </a:p>
                  </a:txBody>
                  <a:tcPr/>
                </a:tc>
                <a:extLst>
                  <a:ext uri="{0D108BD9-81ED-4DB2-BD59-A6C34878D82A}">
                    <a16:rowId xmlns:a16="http://schemas.microsoft.com/office/drawing/2014/main" val="783469736"/>
                  </a:ext>
                </a:extLst>
              </a:tr>
              <a:tr h="1466141">
                <a:tc>
                  <a:txBody>
                    <a:bodyPr/>
                    <a:lstStyle/>
                    <a:p>
                      <a:r>
                        <a:rPr lang="en-US" sz="2400"/>
                        <a:t>Policy and Regulatory Challenges</a:t>
                      </a:r>
                    </a:p>
                  </a:txBody>
                  <a:tcPr/>
                </a:tc>
                <a:tc>
                  <a:txBody>
                    <a:bodyPr/>
                    <a:lstStyle/>
                    <a:p>
                      <a:r>
                        <a:rPr lang="en-US" sz="2400"/>
                        <a:t>Guidelines, Standards and Strategies are made</a:t>
                      </a:r>
                    </a:p>
                  </a:txBody>
                  <a:tcPr/>
                </a:tc>
                <a:tc>
                  <a:txBody>
                    <a:bodyPr/>
                    <a:lstStyle/>
                    <a:p>
                      <a:r>
                        <a:rPr lang="en-US" sz="2400"/>
                        <a:t>Implimentation of Ayurveda and Alternative Medicine Strategy-2082</a:t>
                      </a:r>
                      <a:endParaRPr lang="en-US" sz="2400" dirty="0"/>
                    </a:p>
                  </a:txBody>
                  <a:tcPr/>
                </a:tc>
                <a:extLst>
                  <a:ext uri="{0D108BD9-81ED-4DB2-BD59-A6C34878D82A}">
                    <a16:rowId xmlns:a16="http://schemas.microsoft.com/office/drawing/2014/main" val="1090881899"/>
                  </a:ext>
                </a:extLst>
              </a:tr>
            </a:tbl>
          </a:graphicData>
        </a:graphic>
      </p:graphicFrame>
    </p:spTree>
    <p:extLst>
      <p:ext uri="{BB962C8B-B14F-4D97-AF65-F5344CB8AC3E}">
        <p14:creationId xmlns:p14="http://schemas.microsoft.com/office/powerpoint/2010/main" val="95112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DDB2-5685-BCD6-5957-813380AF05D1}"/>
              </a:ext>
            </a:extLst>
          </p:cNvPr>
          <p:cNvSpPr>
            <a:spLocks noGrp="1"/>
          </p:cNvSpPr>
          <p:nvPr>
            <p:ph type="title"/>
          </p:nvPr>
        </p:nvSpPr>
        <p:spPr>
          <a:solidFill>
            <a:srgbClr val="0070C0"/>
          </a:solidFill>
        </p:spPr>
        <p:txBody>
          <a:bodyPr vert="horz" lIns="91440" tIns="45720" rIns="91440" bIns="45720" rtlCol="0" anchor="ctr">
            <a:normAutofit/>
          </a:bodyPr>
          <a:lstStyle/>
          <a:p>
            <a:pPr algn="ctr"/>
            <a:r>
              <a:rPr lang="en-US" sz="4000" b="1" dirty="0">
                <a:latin typeface="+mj-lt"/>
              </a:rPr>
              <a:t>Innovations</a:t>
            </a:r>
          </a:p>
        </p:txBody>
      </p:sp>
      <p:sp>
        <p:nvSpPr>
          <p:cNvPr id="3" name="Content Placeholder 2">
            <a:extLst>
              <a:ext uri="{FF2B5EF4-FFF2-40B4-BE49-F238E27FC236}">
                <a16:creationId xmlns:a16="http://schemas.microsoft.com/office/drawing/2014/main" id="{E86B0667-3EA4-478F-AE7D-443D39C2E39D}"/>
              </a:ext>
            </a:extLst>
          </p:cNvPr>
          <p:cNvSpPr>
            <a:spLocks noGrp="1"/>
          </p:cNvSpPr>
          <p:nvPr>
            <p:ph idx="1"/>
          </p:nvPr>
        </p:nvSpPr>
        <p:spPr>
          <a:xfrm>
            <a:off x="261733" y="1258576"/>
            <a:ext cx="11748052" cy="5116345"/>
          </a:xfrm>
        </p:spPr>
        <p:txBody>
          <a:bodyPr/>
          <a:lstStyle/>
          <a:p>
            <a:r>
              <a:rPr lang="en-US">
                <a:latin typeface="+mn-lt"/>
              </a:rPr>
              <a:t>SWARNA BINDU PRASHAN AS PILOT PROGRAM IS STARTED IN 25 DIFFERENT LEVEL AYURVEDA HAELTH FACILITIES THROUGHOUT THE COUNTRY.</a:t>
            </a:r>
          </a:p>
          <a:p>
            <a:r>
              <a:rPr lang="en-US">
                <a:latin typeface="+mn-lt"/>
              </a:rPr>
              <a:t>THIS PROGRAM  IS  FOCUSED ON HEALTH PROMOTION OF CHILDREN 1 TO 5 YEARS AND SUPPOSED TO BE HELPFUL FOR DECREASE MORBIDITY AND MORTALITY RATE IN THAT AGE GROUP.</a:t>
            </a:r>
          </a:p>
          <a:p>
            <a:r>
              <a:rPr lang="en-US">
                <a:latin typeface="+mn-lt"/>
              </a:rPr>
              <a:t>INCLUSION OF ICD-11 TRADITIONAL MODULE 2 IN AHMIS AND AHMIS IS VISIBLE AS DASHBOARD ON WEBSITE AND ACCESSABLE FOR EVERYONE FOR DATA EXTRACTION AND USE. </a:t>
            </a:r>
          </a:p>
          <a:p>
            <a:endParaRPr lang="en-US">
              <a:latin typeface="+mn-lt"/>
            </a:endParaRPr>
          </a:p>
        </p:txBody>
      </p:sp>
    </p:spTree>
    <p:extLst>
      <p:ext uri="{BB962C8B-B14F-4D97-AF65-F5344CB8AC3E}">
        <p14:creationId xmlns:p14="http://schemas.microsoft.com/office/powerpoint/2010/main" val="69784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795D-189B-4FE0-AAC8-FF0B5E597F1D}"/>
              </a:ext>
            </a:extLst>
          </p:cNvPr>
          <p:cNvSpPr>
            <a:spLocks noGrp="1"/>
          </p:cNvSpPr>
          <p:nvPr>
            <p:ph type="title"/>
          </p:nvPr>
        </p:nvSpPr>
        <p:spPr/>
        <p:txBody>
          <a:bodyPr/>
          <a:lstStyle/>
          <a:p>
            <a:r>
              <a:rPr kumimoji="0" lang="en-US" sz="4000" b="1" i="0" u="none" strike="noStrike" kern="1200" cap="none" spc="0" normalizeH="0" baseline="0" noProof="0">
                <a:ln>
                  <a:noFill/>
                </a:ln>
                <a:solidFill>
                  <a:srgbClr val="70AD47">
                    <a:lumMod val="50000"/>
                  </a:srgbClr>
                </a:solidFill>
                <a:effectLst/>
                <a:uLnTx/>
                <a:uFillTx/>
                <a:latin typeface="Calibri" panose="020F0502020204030204"/>
                <a:ea typeface="+mj-ea"/>
                <a:cs typeface="+mj-cs"/>
              </a:rPr>
              <a:t>Organogram of DoAA</a:t>
            </a:r>
            <a:endParaRPr lang="en-US"/>
          </a:p>
        </p:txBody>
      </p:sp>
      <p:pic>
        <p:nvPicPr>
          <p:cNvPr id="8" name="Content Placeholder 7">
            <a:extLst>
              <a:ext uri="{FF2B5EF4-FFF2-40B4-BE49-F238E27FC236}">
                <a16:creationId xmlns:a16="http://schemas.microsoft.com/office/drawing/2014/main" id="{0A5F29F4-8AB5-3F58-962C-2AABA96F5815}"/>
              </a:ext>
            </a:extLst>
          </p:cNvPr>
          <p:cNvPicPr>
            <a:picLocks noGrp="1" noChangeAspect="1"/>
          </p:cNvPicPr>
          <p:nvPr>
            <p:ph idx="1"/>
          </p:nvPr>
        </p:nvPicPr>
        <p:blipFill>
          <a:blip r:embed="rId2"/>
          <a:stretch>
            <a:fillRect/>
          </a:stretch>
        </p:blipFill>
        <p:spPr>
          <a:xfrm>
            <a:off x="0" y="772702"/>
            <a:ext cx="12191999" cy="5974174"/>
          </a:xfrm>
          <a:prstGeom prst="rect">
            <a:avLst/>
          </a:prstGeom>
        </p:spPr>
      </p:pic>
      <p:sp>
        <p:nvSpPr>
          <p:cNvPr id="4" name="Date Placeholder 3">
            <a:extLst>
              <a:ext uri="{FF2B5EF4-FFF2-40B4-BE49-F238E27FC236}">
                <a16:creationId xmlns:a16="http://schemas.microsoft.com/office/drawing/2014/main" id="{A2F09B10-B92E-76BD-9CAE-9664E37966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0C68186-9CDC-E8D8-CE7D-BA9783D9E5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FC1903D-2930-203D-CA1C-BC5B64B932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8244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D5FDED-11B9-4EA7-A767-06D989248827}"/>
              </a:ext>
            </a:extLst>
          </p:cNvPr>
          <p:cNvSpPr>
            <a:spLocks noGrp="1"/>
          </p:cNvSpPr>
          <p:nvPr>
            <p:ph type="title"/>
          </p:nvPr>
        </p:nvSpPr>
        <p:spPr>
          <a:xfrm>
            <a:off x="1211239" y="2728609"/>
            <a:ext cx="9769521" cy="1368939"/>
          </a:xfrm>
          <a:solidFill>
            <a:srgbClr val="0070C0"/>
          </a:solidFill>
        </p:spPr>
        <p:style>
          <a:lnRef idx="3">
            <a:schemeClr val="lt1"/>
          </a:lnRef>
          <a:fillRef idx="1">
            <a:schemeClr val="accent1"/>
          </a:fillRef>
          <a:effectRef idx="1">
            <a:schemeClr val="accent1"/>
          </a:effectRef>
          <a:fontRef idx="minor">
            <a:schemeClr val="lt1"/>
          </a:fontRef>
        </p:style>
        <p:txBody>
          <a:bodyPr rtlCol="0">
            <a:normAutofit/>
          </a:bodyPr>
          <a:lstStyle/>
          <a:p>
            <a:pPr algn="ctr">
              <a:defRPr/>
            </a:pPr>
            <a:r>
              <a:rPr lang="ne-NP" sz="5470" b="1" dirty="0">
                <a:cs typeface="Kalimati" pitchFamily="2"/>
              </a:rPr>
              <a:t>धन्यवाद !</a:t>
            </a:r>
            <a:endParaRPr lang="en-GB" sz="5470" b="1" dirty="0">
              <a:cs typeface="Kalimati" pitchFamily="2"/>
            </a:endParaRPr>
          </a:p>
        </p:txBody>
      </p:sp>
      <p:pic>
        <p:nvPicPr>
          <p:cNvPr id="6" name="Picture 5">
            <a:extLst>
              <a:ext uri="{FF2B5EF4-FFF2-40B4-BE49-F238E27FC236}">
                <a16:creationId xmlns:a16="http://schemas.microsoft.com/office/drawing/2014/main" id="{E88176E7-0CD4-29EC-C80E-986C6AED4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72" y="749479"/>
            <a:ext cx="2351656" cy="1995052"/>
          </a:xfrm>
          <a:prstGeom prst="rect">
            <a:avLst/>
          </a:prstGeom>
        </p:spPr>
      </p:pic>
    </p:spTree>
    <p:extLst>
      <p:ext uri="{BB962C8B-B14F-4D97-AF65-F5344CB8AC3E}">
        <p14:creationId xmlns:p14="http://schemas.microsoft.com/office/powerpoint/2010/main" val="315352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1587325"/>
              </p:ext>
            </p:extLst>
          </p:nvPr>
        </p:nvGraphicFramePr>
        <p:xfrm>
          <a:off x="187570" y="1166997"/>
          <a:ext cx="12004430" cy="3877748"/>
        </p:xfrm>
        <a:graphic>
          <a:graphicData uri="http://schemas.openxmlformats.org/drawingml/2006/table">
            <a:tbl>
              <a:tblPr firstRow="1" bandRow="1">
                <a:tableStyleId>{BDBED569-4797-4DF1-A0F4-6AAB3CD982D8}</a:tableStyleId>
              </a:tblPr>
              <a:tblGrid>
                <a:gridCol w="724406">
                  <a:extLst>
                    <a:ext uri="{9D8B030D-6E8A-4147-A177-3AD203B41FA5}">
                      <a16:colId xmlns:a16="http://schemas.microsoft.com/office/drawing/2014/main" val="20000"/>
                    </a:ext>
                  </a:extLst>
                </a:gridCol>
                <a:gridCol w="7140566">
                  <a:extLst>
                    <a:ext uri="{9D8B030D-6E8A-4147-A177-3AD203B41FA5}">
                      <a16:colId xmlns:a16="http://schemas.microsoft.com/office/drawing/2014/main" val="20001"/>
                    </a:ext>
                  </a:extLst>
                </a:gridCol>
                <a:gridCol w="1448810">
                  <a:extLst>
                    <a:ext uri="{9D8B030D-6E8A-4147-A177-3AD203B41FA5}">
                      <a16:colId xmlns:a16="http://schemas.microsoft.com/office/drawing/2014/main" val="20002"/>
                    </a:ext>
                  </a:extLst>
                </a:gridCol>
                <a:gridCol w="1345324">
                  <a:extLst>
                    <a:ext uri="{9D8B030D-6E8A-4147-A177-3AD203B41FA5}">
                      <a16:colId xmlns:a16="http://schemas.microsoft.com/office/drawing/2014/main" val="20003"/>
                    </a:ext>
                  </a:extLst>
                </a:gridCol>
                <a:gridCol w="1345324">
                  <a:extLst>
                    <a:ext uri="{9D8B030D-6E8A-4147-A177-3AD203B41FA5}">
                      <a16:colId xmlns:a16="http://schemas.microsoft.com/office/drawing/2014/main" val="20004"/>
                    </a:ext>
                  </a:extLst>
                </a:gridCol>
              </a:tblGrid>
              <a:tr h="522696">
                <a:tc>
                  <a:txBody>
                    <a:bodyPr/>
                    <a:lstStyle/>
                    <a:p>
                      <a:pPr algn="ctr"/>
                      <a:r>
                        <a:rPr lang="en-US" dirty="0"/>
                        <a:t>SN</a:t>
                      </a:r>
                    </a:p>
                  </a:txBody>
                  <a:tcPr anchor="ctr"/>
                </a:tc>
                <a:tc>
                  <a:txBody>
                    <a:bodyPr/>
                    <a:lstStyle/>
                    <a:p>
                      <a:pPr algn="ctr"/>
                      <a:r>
                        <a:rPr lang="en-US" dirty="0"/>
                        <a:t>Indicators</a:t>
                      </a:r>
                    </a:p>
                  </a:txBody>
                  <a:tcPr/>
                </a:tc>
                <a:tc>
                  <a:txBody>
                    <a:bodyPr/>
                    <a:lstStyle/>
                    <a:p>
                      <a:pPr algn="ctr"/>
                      <a:r>
                        <a:rPr lang="en-US" dirty="0"/>
                        <a:t>2079/80</a:t>
                      </a:r>
                    </a:p>
                  </a:txBody>
                  <a:tcPr/>
                </a:tc>
                <a:tc>
                  <a:txBody>
                    <a:bodyPr/>
                    <a:lstStyle/>
                    <a:p>
                      <a:pPr algn="ctr"/>
                      <a:r>
                        <a:rPr lang="en-US" dirty="0"/>
                        <a:t>2080/81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2081/82</a:t>
                      </a:r>
                    </a:p>
                  </a:txBody>
                  <a:tcPr/>
                </a:tc>
                <a:extLst>
                  <a:ext uri="{0D108BD9-81ED-4DB2-BD59-A6C34878D82A}">
                    <a16:rowId xmlns:a16="http://schemas.microsoft.com/office/drawing/2014/main" val="10000"/>
                  </a:ext>
                </a:extLst>
              </a:tr>
              <a:tr h="382740">
                <a:tc>
                  <a:txBody>
                    <a:bodyPr/>
                    <a:lstStyle/>
                    <a:p>
                      <a:pPr marL="0" algn="ctr" defTabSz="914400" rtl="0" eaLnBrk="1" latinLnBrk="0" hangingPunct="1"/>
                      <a:r>
                        <a:rPr lang="en-US" sz="1800" kern="1200" dirty="0">
                          <a:solidFill>
                            <a:schemeClr val="tx1"/>
                          </a:solidFill>
                          <a:latin typeface="+mn-lt"/>
                          <a:ea typeface="+mn-ea"/>
                          <a:cs typeface="+mn-cs"/>
                        </a:rPr>
                        <a:t>1</a:t>
                      </a:r>
                    </a:p>
                  </a:txBody>
                  <a:tcPr anchor="ctr"/>
                </a:tc>
                <a:tc>
                  <a:txBody>
                    <a:bodyPr/>
                    <a:lstStyle/>
                    <a:p>
                      <a:pPr marL="0" lvl="0" indent="0" algn="just">
                        <a:lnSpc>
                          <a:spcPct val="115000"/>
                        </a:lnSpc>
                        <a:spcBef>
                          <a:spcPts val="0"/>
                        </a:spcBef>
                        <a:buFont typeface="Wingdings" panose="05000000000000000000" pitchFamily="2" charset="2"/>
                        <a:buNone/>
                      </a:pPr>
                      <a:r>
                        <a:rPr lang="en-US" sz="18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Number of public facilities providing Ayurveda services</a:t>
                      </a:r>
                    </a:p>
                  </a:txBody>
                  <a:tcPr/>
                </a:tc>
                <a:tc>
                  <a:txBody>
                    <a:bodyPr/>
                    <a:lstStyle/>
                    <a:p>
                      <a:r>
                        <a:rPr lang="en-US" sz="1800" dirty="0"/>
                        <a:t>388</a:t>
                      </a:r>
                    </a:p>
                  </a:txBody>
                  <a:tcPr/>
                </a:tc>
                <a:tc>
                  <a:txBody>
                    <a:bodyPr/>
                    <a:lstStyle/>
                    <a:p>
                      <a:r>
                        <a:rPr lang="en-US" sz="1800" dirty="0"/>
                        <a:t>388</a:t>
                      </a:r>
                    </a:p>
                  </a:txBody>
                  <a:tcPr/>
                </a:tc>
                <a:tc>
                  <a:txBody>
                    <a:bodyPr/>
                    <a:lstStyle/>
                    <a:p>
                      <a:r>
                        <a:rPr lang="en-US" sz="1800" dirty="0"/>
                        <a:t>388</a:t>
                      </a:r>
                    </a:p>
                  </a:txBody>
                  <a:tcPr/>
                </a:tc>
                <a:extLst>
                  <a:ext uri="{0D108BD9-81ED-4DB2-BD59-A6C34878D82A}">
                    <a16:rowId xmlns:a16="http://schemas.microsoft.com/office/drawing/2014/main" val="10001"/>
                  </a:ext>
                </a:extLst>
              </a:tr>
              <a:tr h="382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2</a:t>
                      </a:r>
                    </a:p>
                  </a:txBody>
                  <a:tcPr anchor="ct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800" dirty="0">
                          <a:latin typeface="Calibri" panose="020F0502020204030204" pitchFamily="34" charset="0"/>
                          <a:ea typeface="Times New Roman" panose="02020603050405020304" pitchFamily="18" charset="0"/>
                          <a:cs typeface="Calibri" panose="020F0502020204030204" pitchFamily="34" charset="0"/>
                        </a:rPr>
                        <a:t>Number of people served with Therapeutic  </a:t>
                      </a:r>
                      <a:r>
                        <a:rPr lang="en-US" sz="1800" i="1" dirty="0">
                          <a:latin typeface="Calibri" panose="020F0502020204030204" pitchFamily="34" charset="0"/>
                          <a:ea typeface="Times New Roman" panose="02020603050405020304" pitchFamily="18" charset="0"/>
                          <a:cs typeface="Calibri" panose="020F0502020204030204" pitchFamily="34" charset="0"/>
                        </a:rPr>
                        <a:t>Yoga</a:t>
                      </a:r>
                      <a:r>
                        <a:rPr lang="en-US" sz="1800" dirty="0">
                          <a:latin typeface="Calibri" panose="020F0502020204030204" pitchFamily="34" charset="0"/>
                          <a:ea typeface="Times New Roman" panose="02020603050405020304" pitchFamily="18" charset="0"/>
                          <a:cs typeface="Calibri" panose="020F0502020204030204" pitchFamily="34" charset="0"/>
                        </a:rPr>
                        <a:t> services</a:t>
                      </a:r>
                    </a:p>
                  </a:txBody>
                  <a:tcPr/>
                </a:tc>
                <a:tc>
                  <a:txBody>
                    <a:bodyPr/>
                    <a:lstStyle/>
                    <a:p>
                      <a:r>
                        <a:rPr lang="en-US" sz="1800" dirty="0"/>
                        <a:t>153513</a:t>
                      </a:r>
                    </a:p>
                  </a:txBody>
                  <a:tcPr/>
                </a:tc>
                <a:tc>
                  <a:txBody>
                    <a:bodyPr/>
                    <a:lstStyle/>
                    <a:p>
                      <a:r>
                        <a:rPr lang="en-US" sz="1800" dirty="0"/>
                        <a:t>187181</a:t>
                      </a:r>
                    </a:p>
                  </a:txBody>
                  <a:tcPr/>
                </a:tc>
                <a:tc>
                  <a:txBody>
                    <a:bodyPr/>
                    <a:lstStyle/>
                    <a:p>
                      <a:r>
                        <a:rPr lang="en-US" sz="1800" dirty="0"/>
                        <a:t>217280</a:t>
                      </a:r>
                    </a:p>
                  </a:txBody>
                  <a:tcPr/>
                </a:tc>
                <a:extLst>
                  <a:ext uri="{0D108BD9-81ED-4DB2-BD59-A6C34878D82A}">
                    <a16:rowId xmlns:a16="http://schemas.microsoft.com/office/drawing/2014/main" val="10002"/>
                  </a:ext>
                </a:extLst>
              </a:tr>
              <a:tr h="382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3</a:t>
                      </a:r>
                    </a:p>
                  </a:txBody>
                  <a:tcPr anchor="ct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800" dirty="0">
                          <a:latin typeface="Calibri" panose="020F0502020204030204" pitchFamily="34" charset="0"/>
                          <a:ea typeface="Times New Roman" panose="02020603050405020304" pitchFamily="18" charset="0"/>
                          <a:cs typeface="Calibri" panose="020F0502020204030204" pitchFamily="34" charset="0"/>
                        </a:rPr>
                        <a:t>Number of </a:t>
                      </a:r>
                      <a:r>
                        <a:rPr lang="en-US" sz="1800" i="1" dirty="0">
                          <a:latin typeface="Calibri" panose="020F0502020204030204" pitchFamily="34" charset="0"/>
                          <a:ea typeface="Times New Roman" panose="02020603050405020304" pitchFamily="18" charset="0"/>
                          <a:cs typeface="Calibri" panose="020F0502020204030204" pitchFamily="34" charset="0"/>
                        </a:rPr>
                        <a:t>Nagarik Aarogya </a:t>
                      </a:r>
                      <a:r>
                        <a:rPr lang="en-US" sz="1800" dirty="0">
                          <a:latin typeface="Calibri" panose="020F0502020204030204" pitchFamily="34" charset="0"/>
                          <a:ea typeface="Times New Roman" panose="02020603050405020304" pitchFamily="18" charset="0"/>
                          <a:cs typeface="Calibri" panose="020F0502020204030204" pitchFamily="34" charset="0"/>
                        </a:rPr>
                        <a:t>committee formed</a:t>
                      </a:r>
                    </a:p>
                  </a:txBody>
                  <a:tcPr/>
                </a:tc>
                <a:tc>
                  <a:txBody>
                    <a:bodyPr/>
                    <a:lstStyle/>
                    <a:p>
                      <a:r>
                        <a:rPr lang="en-US" sz="1800" dirty="0"/>
                        <a:t>6729</a:t>
                      </a:r>
                    </a:p>
                  </a:txBody>
                  <a:tcPr/>
                </a:tc>
                <a:tc>
                  <a:txBody>
                    <a:bodyPr/>
                    <a:lstStyle/>
                    <a:p>
                      <a:r>
                        <a:rPr lang="en-US" sz="1800" dirty="0"/>
                        <a:t>7170</a:t>
                      </a:r>
                    </a:p>
                  </a:txBody>
                  <a:tcPr/>
                </a:tc>
                <a:tc>
                  <a:txBody>
                    <a:bodyPr/>
                    <a:lstStyle/>
                    <a:p>
                      <a:r>
                        <a:rPr lang="en-US" sz="1800" dirty="0"/>
                        <a:t>4782</a:t>
                      </a:r>
                    </a:p>
                  </a:txBody>
                  <a:tcPr/>
                </a:tc>
                <a:extLst>
                  <a:ext uri="{0D108BD9-81ED-4DB2-BD59-A6C34878D82A}">
                    <a16:rowId xmlns:a16="http://schemas.microsoft.com/office/drawing/2014/main" val="10003"/>
                  </a:ext>
                </a:extLst>
              </a:tr>
              <a:tr h="382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4</a:t>
                      </a:r>
                    </a:p>
                  </a:txBody>
                  <a:tcPr anchor="ctr"/>
                </a:tc>
                <a:tc>
                  <a:txBody>
                    <a:bodyPr/>
                    <a:lstStyle/>
                    <a:p>
                      <a:pPr algn="just">
                        <a:lnSpc>
                          <a:spcPct val="115000"/>
                        </a:lnSpc>
                        <a:spcBef>
                          <a:spcPts val="0"/>
                        </a:spcBef>
                      </a:pPr>
                      <a:r>
                        <a:rPr lang="en-US" sz="1800" dirty="0">
                          <a:latin typeface="Calibri" panose="020F0502020204030204" pitchFamily="34" charset="0"/>
                          <a:ea typeface="Times New Roman" panose="02020603050405020304" pitchFamily="18" charset="0"/>
                          <a:cs typeface="Calibri" panose="020F0502020204030204" pitchFamily="34" charset="0"/>
                        </a:rPr>
                        <a:t>Number of Breast feeding Mothers taken </a:t>
                      </a:r>
                      <a:r>
                        <a:rPr lang="en-US" sz="1800" dirty="0" err="1">
                          <a:latin typeface="Calibri" panose="020F0502020204030204" pitchFamily="34" charset="0"/>
                          <a:ea typeface="Times New Roman" panose="02020603050405020304" pitchFamily="18" charset="0"/>
                          <a:cs typeface="Calibri" panose="020F0502020204030204" pitchFamily="34" charset="0"/>
                        </a:rPr>
                        <a:t>Satawari</a:t>
                      </a:r>
                      <a:r>
                        <a:rPr lang="en-US" sz="1800" dirty="0">
                          <a:latin typeface="Calibri" panose="020F0502020204030204" pitchFamily="34" charset="0"/>
                          <a:ea typeface="Times New Roman" panose="02020603050405020304" pitchFamily="18" charset="0"/>
                          <a:cs typeface="Calibri" panose="020F0502020204030204" pitchFamily="34" charset="0"/>
                        </a:rPr>
                        <a:t> </a:t>
                      </a:r>
                      <a:r>
                        <a:rPr lang="en-US" sz="1800" dirty="0" err="1">
                          <a:latin typeface="Calibri" panose="020F0502020204030204" pitchFamily="34" charset="0"/>
                          <a:ea typeface="Times New Roman" panose="02020603050405020304" pitchFamily="18" charset="0"/>
                          <a:cs typeface="Calibri" panose="020F0502020204030204" pitchFamily="34" charset="0"/>
                        </a:rPr>
                        <a:t>Churna</a:t>
                      </a:r>
                      <a:endParaRPr lang="en-US" sz="1800" dirty="0">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r>
                        <a:rPr lang="en-US" sz="1800" dirty="0"/>
                        <a:t>59036</a:t>
                      </a:r>
                    </a:p>
                  </a:txBody>
                  <a:tcPr/>
                </a:tc>
                <a:tc>
                  <a:txBody>
                    <a:bodyPr/>
                    <a:lstStyle/>
                    <a:p>
                      <a:r>
                        <a:rPr lang="en-US" sz="1800" dirty="0"/>
                        <a:t>58467</a:t>
                      </a:r>
                    </a:p>
                  </a:txBody>
                  <a:tcPr/>
                </a:tc>
                <a:tc>
                  <a:txBody>
                    <a:bodyPr/>
                    <a:lstStyle/>
                    <a:p>
                      <a:r>
                        <a:rPr lang="hi-IN" sz="1800" dirty="0"/>
                        <a:t> </a:t>
                      </a:r>
                      <a:r>
                        <a:rPr lang="en-US" sz="1800" dirty="0"/>
                        <a:t>51508</a:t>
                      </a:r>
                    </a:p>
                  </a:txBody>
                  <a:tcPr/>
                </a:tc>
                <a:extLst>
                  <a:ext uri="{0D108BD9-81ED-4DB2-BD59-A6C34878D82A}">
                    <a16:rowId xmlns:a16="http://schemas.microsoft.com/office/drawing/2014/main" val="10004"/>
                  </a:ext>
                </a:extLst>
              </a:tr>
              <a:tr h="382740">
                <a:tc>
                  <a:txBody>
                    <a:bodyPr/>
                    <a:lstStyle/>
                    <a:p>
                      <a:pPr marL="0" algn="ctr" defTabSz="914400" rtl="0" eaLnBrk="1" latinLnBrk="0" hangingPunct="1"/>
                      <a:r>
                        <a:rPr lang="en-US" sz="1800" kern="1200" dirty="0">
                          <a:solidFill>
                            <a:schemeClr val="tx1"/>
                          </a:solidFill>
                          <a:latin typeface="+mn-lt"/>
                          <a:ea typeface="+mn-ea"/>
                          <a:cs typeface="+mn-cs"/>
                        </a:rPr>
                        <a:t>5</a:t>
                      </a:r>
                    </a:p>
                  </a:txBody>
                  <a:tcPr anchor="ctr"/>
                </a:tc>
                <a:tc>
                  <a:txBody>
                    <a:bodyPr/>
                    <a:lstStyle/>
                    <a:p>
                      <a:pPr algn="just">
                        <a:lnSpc>
                          <a:spcPct val="115000"/>
                        </a:lnSpc>
                        <a:spcBef>
                          <a:spcPts val="0"/>
                        </a:spcBef>
                      </a:pPr>
                      <a:r>
                        <a:rPr lang="en-US" sz="1800" dirty="0">
                          <a:latin typeface="Calibri" panose="020F0502020204030204" pitchFamily="34" charset="0"/>
                          <a:ea typeface="Times New Roman" panose="02020603050405020304" pitchFamily="18" charset="0"/>
                          <a:cs typeface="Calibri" panose="020F0502020204030204" pitchFamily="34" charset="0"/>
                        </a:rPr>
                        <a:t>Number of Senior Citizens served with </a:t>
                      </a:r>
                      <a:r>
                        <a:rPr lang="en-US" sz="1800" dirty="0" err="1">
                          <a:latin typeface="Calibri" panose="020F0502020204030204" pitchFamily="34" charset="0"/>
                          <a:ea typeface="Times New Roman" panose="02020603050405020304" pitchFamily="18" charset="0"/>
                          <a:cs typeface="Calibri" panose="020F0502020204030204" pitchFamily="34" charset="0"/>
                        </a:rPr>
                        <a:t>Jestha</a:t>
                      </a:r>
                      <a:r>
                        <a:rPr lang="en-US" sz="1800" dirty="0">
                          <a:latin typeface="Calibri" panose="020F0502020204030204" pitchFamily="34" charset="0"/>
                          <a:ea typeface="Times New Roman" panose="02020603050405020304" pitchFamily="18" charset="0"/>
                          <a:cs typeface="Calibri" panose="020F0502020204030204" pitchFamily="34" charset="0"/>
                        </a:rPr>
                        <a:t> </a:t>
                      </a:r>
                      <a:r>
                        <a:rPr lang="en-US" sz="1800" dirty="0" err="1">
                          <a:latin typeface="Calibri" panose="020F0502020204030204" pitchFamily="34" charset="0"/>
                          <a:ea typeface="Times New Roman" panose="02020603050405020304" pitchFamily="18" charset="0"/>
                          <a:cs typeface="Calibri" panose="020F0502020204030204" pitchFamily="34" charset="0"/>
                        </a:rPr>
                        <a:t>Nagarik</a:t>
                      </a:r>
                      <a:r>
                        <a:rPr lang="en-US" sz="1800" dirty="0">
                          <a:latin typeface="Calibri" panose="020F0502020204030204" pitchFamily="34" charset="0"/>
                          <a:ea typeface="Times New Roman" panose="02020603050405020304" pitchFamily="18" charset="0"/>
                          <a:cs typeface="Calibri" panose="020F0502020204030204" pitchFamily="34" charset="0"/>
                        </a:rPr>
                        <a:t> </a:t>
                      </a:r>
                      <a:r>
                        <a:rPr lang="en-US" sz="1800" dirty="0" err="1">
                          <a:latin typeface="Calibri" panose="020F0502020204030204" pitchFamily="34" charset="0"/>
                          <a:ea typeface="Times New Roman" panose="02020603050405020304" pitchFamily="18" charset="0"/>
                          <a:cs typeface="Calibri" panose="020F0502020204030204" pitchFamily="34" charset="0"/>
                        </a:rPr>
                        <a:t>Sewa</a:t>
                      </a:r>
                      <a:endParaRPr lang="en-US" sz="1800" dirty="0">
                        <a:latin typeface="Calibri" panose="020F0502020204030204" pitchFamily="34" charset="0"/>
                        <a:ea typeface="Times New Roman" panose="02020603050405020304" pitchFamily="18" charset="0"/>
                        <a:cs typeface="Calibri" panose="020F0502020204030204" pitchFamily="34" charset="0"/>
                      </a:endParaRPr>
                    </a:p>
                  </a:txBody>
                  <a:tcPr/>
                </a:tc>
                <a:tc>
                  <a:txBody>
                    <a:bodyPr/>
                    <a:lstStyle/>
                    <a:p>
                      <a:r>
                        <a:rPr lang="en-US" sz="1800" dirty="0"/>
                        <a:t>323217</a:t>
                      </a:r>
                    </a:p>
                  </a:txBody>
                  <a:tcPr/>
                </a:tc>
                <a:tc>
                  <a:txBody>
                    <a:bodyPr/>
                    <a:lstStyle/>
                    <a:p>
                      <a:r>
                        <a:rPr lang="en-US" sz="1800" dirty="0"/>
                        <a:t>353917</a:t>
                      </a:r>
                    </a:p>
                  </a:txBody>
                  <a:tcPr/>
                </a:tc>
                <a:tc>
                  <a:txBody>
                    <a:bodyPr/>
                    <a:lstStyle/>
                    <a:p>
                      <a:r>
                        <a:rPr lang="hi-IN" sz="1800" dirty="0"/>
                        <a:t> </a:t>
                      </a:r>
                      <a:r>
                        <a:rPr lang="en-US" sz="1800" dirty="0"/>
                        <a:t>374470</a:t>
                      </a:r>
                    </a:p>
                  </a:txBody>
                  <a:tcPr/>
                </a:tc>
                <a:extLst>
                  <a:ext uri="{0D108BD9-81ED-4DB2-BD59-A6C34878D82A}">
                    <a16:rowId xmlns:a16="http://schemas.microsoft.com/office/drawing/2014/main" val="10005"/>
                  </a:ext>
                </a:extLst>
              </a:tr>
              <a:tr h="407928">
                <a:tc>
                  <a:txBody>
                    <a:bodyPr/>
                    <a:lstStyle/>
                    <a:p>
                      <a:pPr marL="0" algn="ctr" defTabSz="914400" rtl="0" eaLnBrk="1" latinLnBrk="0" hangingPunct="1"/>
                      <a:r>
                        <a:rPr lang="en-US" sz="1800" kern="1200" dirty="0">
                          <a:solidFill>
                            <a:schemeClr val="tx1"/>
                          </a:solidFill>
                          <a:latin typeface="+mn-lt"/>
                          <a:ea typeface="+mn-ea"/>
                          <a:cs typeface="+mn-cs"/>
                        </a:rPr>
                        <a:t>6</a:t>
                      </a:r>
                    </a:p>
                  </a:txBody>
                  <a:tcPr anchor="ctr"/>
                </a:tc>
                <a:tc>
                  <a:txBody>
                    <a:bodyPr/>
                    <a:lstStyle/>
                    <a:p>
                      <a:r>
                        <a:rPr lang="en-US" sz="1800" dirty="0"/>
                        <a:t>Number of Students benefited with School Ayurveda and Yoga education</a:t>
                      </a:r>
                    </a:p>
                  </a:txBody>
                  <a:tcPr/>
                </a:tc>
                <a:tc>
                  <a:txBody>
                    <a:bodyPr/>
                    <a:lstStyle/>
                    <a:p>
                      <a:r>
                        <a:rPr lang="en-US" sz="1800" dirty="0"/>
                        <a:t>78754</a:t>
                      </a:r>
                    </a:p>
                  </a:txBody>
                  <a:tcPr/>
                </a:tc>
                <a:tc>
                  <a:txBody>
                    <a:bodyPr/>
                    <a:lstStyle/>
                    <a:p>
                      <a:r>
                        <a:rPr lang="en-US" sz="1800" dirty="0"/>
                        <a:t>87240</a:t>
                      </a:r>
                    </a:p>
                  </a:txBody>
                  <a:tcPr/>
                </a:tc>
                <a:tc>
                  <a:txBody>
                    <a:bodyPr/>
                    <a:lstStyle/>
                    <a:p>
                      <a:r>
                        <a:rPr lang="en-US" sz="1800" dirty="0"/>
                        <a:t>74415</a:t>
                      </a:r>
                    </a:p>
                  </a:txBody>
                  <a:tcPr/>
                </a:tc>
                <a:extLst>
                  <a:ext uri="{0D108BD9-81ED-4DB2-BD59-A6C34878D82A}">
                    <a16:rowId xmlns:a16="http://schemas.microsoft.com/office/drawing/2014/main" val="1561773106"/>
                  </a:ext>
                </a:extLst>
              </a:tr>
              <a:tr h="482598">
                <a:tc>
                  <a:txBody>
                    <a:bodyPr/>
                    <a:lstStyle/>
                    <a:p>
                      <a:pPr marL="0" algn="ctr" defTabSz="914400" rtl="0" eaLnBrk="1" latinLnBrk="0" hangingPunct="1"/>
                      <a:r>
                        <a:rPr lang="en-US" sz="1800" kern="1200" dirty="0">
                          <a:solidFill>
                            <a:schemeClr val="tx1"/>
                          </a:solidFill>
                          <a:latin typeface="+mn-lt"/>
                          <a:ea typeface="+mn-ea"/>
                          <a:cs typeface="+mn-cs"/>
                        </a:rPr>
                        <a:t>7</a:t>
                      </a:r>
                    </a:p>
                  </a:txBody>
                  <a:tcPr anchor="ctr"/>
                </a:tc>
                <a:tc>
                  <a:txBody>
                    <a:bodyPr/>
                    <a:lstStyle/>
                    <a:p>
                      <a:r>
                        <a:rPr lang="en-US" sz="1800" dirty="0"/>
                        <a:t>Number of Schools benefited </a:t>
                      </a:r>
                      <a:r>
                        <a:rPr kumimoji="0" lang="en-US" sz="1800" b="0" i="0" u="none" strike="noStrike" kern="1200" cap="none" spc="0" normalizeH="0" baseline="0" noProof="0" dirty="0">
                          <a:ln>
                            <a:noFill/>
                          </a:ln>
                          <a:solidFill>
                            <a:prstClr val="black"/>
                          </a:solidFill>
                          <a:effectLst/>
                          <a:uLnTx/>
                          <a:uFillTx/>
                          <a:latin typeface="+mn-lt"/>
                          <a:ea typeface="+mn-ea"/>
                          <a:cs typeface="+mn-cs"/>
                        </a:rPr>
                        <a:t>with School Ayurveda and Yoga education</a:t>
                      </a:r>
                      <a:endParaRPr lang="en-US" sz="1800" dirty="0"/>
                    </a:p>
                  </a:txBody>
                  <a:tcPr/>
                </a:tc>
                <a:tc>
                  <a:txBody>
                    <a:bodyPr/>
                    <a:lstStyle/>
                    <a:p>
                      <a:r>
                        <a:rPr lang="en-US" sz="1800" dirty="0"/>
                        <a:t>7917</a:t>
                      </a:r>
                    </a:p>
                  </a:txBody>
                  <a:tcPr/>
                </a:tc>
                <a:tc>
                  <a:txBody>
                    <a:bodyPr/>
                    <a:lstStyle/>
                    <a:p>
                      <a:r>
                        <a:rPr lang="en-US" sz="1800" dirty="0"/>
                        <a:t>9622</a:t>
                      </a:r>
                    </a:p>
                  </a:txBody>
                  <a:tcPr/>
                </a:tc>
                <a:tc>
                  <a:txBody>
                    <a:bodyPr/>
                    <a:lstStyle/>
                    <a:p>
                      <a:r>
                        <a:rPr kumimoji="0" lang="en-US" sz="1800" b="0"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rPr>
                        <a:t>4037</a:t>
                      </a:r>
                      <a:endParaRPr lang="en-US" sz="1800" dirty="0"/>
                    </a:p>
                  </a:txBody>
                  <a:tcPr/>
                </a:tc>
                <a:extLst>
                  <a:ext uri="{0D108BD9-81ED-4DB2-BD59-A6C34878D82A}">
                    <a16:rowId xmlns:a16="http://schemas.microsoft.com/office/drawing/2014/main" val="10006"/>
                  </a:ext>
                </a:extLst>
              </a:tr>
              <a:tr h="522696">
                <a:tc>
                  <a:txBody>
                    <a:bodyPr/>
                    <a:lstStyle/>
                    <a:p>
                      <a:pPr marL="0" marR="0" algn="ctr" defTabSz="914400" rtl="0" eaLnBrk="1" latinLnBrk="0" hangingPunct="1">
                        <a:lnSpc>
                          <a:spcPct val="115000"/>
                        </a:lnSpc>
                        <a:spcBef>
                          <a:spcPts val="0"/>
                        </a:spcBef>
                        <a:spcAft>
                          <a:spcPts val="0"/>
                        </a:spcAft>
                      </a:pPr>
                      <a:r>
                        <a:rPr lang="en-US" sz="1800" kern="1200" dirty="0">
                          <a:solidFill>
                            <a:schemeClr val="tx1"/>
                          </a:solidFill>
                          <a:latin typeface="+mn-lt"/>
                          <a:ea typeface="+mn-ea"/>
                          <a:cs typeface="+mn-cs"/>
                        </a:rPr>
                        <a:t>8</a:t>
                      </a:r>
                    </a:p>
                  </a:txBody>
                  <a:tcPr marL="67500" marR="67500" marT="0" marB="0" anchor="ctr"/>
                </a:tc>
                <a:tc>
                  <a:txBody>
                    <a:bodyPr/>
                    <a:lstStyle/>
                    <a:p>
                      <a:r>
                        <a:rPr lang="en-US" sz="1800" dirty="0"/>
                        <a:t>Number of people served with </a:t>
                      </a:r>
                      <a:r>
                        <a:rPr lang="en-US" sz="1800" dirty="0" err="1"/>
                        <a:t>Purvakarma</a:t>
                      </a:r>
                      <a:r>
                        <a:rPr lang="en-US" sz="1800" dirty="0"/>
                        <a:t> </a:t>
                      </a:r>
                      <a:r>
                        <a:rPr lang="en-US" sz="1800" dirty="0" err="1"/>
                        <a:t>Sewa</a:t>
                      </a:r>
                      <a:endParaRPr lang="en-US" sz="1800" dirty="0"/>
                    </a:p>
                  </a:txBody>
                  <a:tcPr/>
                </a:tc>
                <a:tc>
                  <a:txBody>
                    <a:bodyPr/>
                    <a:lstStyle/>
                    <a:p>
                      <a:r>
                        <a:rPr lang="en-US" sz="1800" dirty="0"/>
                        <a:t>400483</a:t>
                      </a:r>
                    </a:p>
                  </a:txBody>
                  <a:tcPr/>
                </a:tc>
                <a:tc>
                  <a:txBody>
                    <a:bodyPr/>
                    <a:lstStyle/>
                    <a:p>
                      <a:r>
                        <a:rPr lang="en-US" sz="1800" dirty="0"/>
                        <a:t>488418</a:t>
                      </a:r>
                    </a:p>
                  </a:txBody>
                  <a:tcPr/>
                </a:tc>
                <a:tc>
                  <a:txBody>
                    <a:bodyPr/>
                    <a:lstStyle/>
                    <a:p>
                      <a:r>
                        <a:rPr lang="en-US" sz="1800" dirty="0"/>
                        <a:t>603245</a:t>
                      </a:r>
                    </a:p>
                  </a:txBody>
                  <a:tcPr/>
                </a:tc>
                <a:extLst>
                  <a:ext uri="{0D108BD9-81ED-4DB2-BD59-A6C34878D82A}">
                    <a16:rowId xmlns:a16="http://schemas.microsoft.com/office/drawing/2014/main" val="10007"/>
                  </a:ext>
                </a:extLst>
              </a:tr>
            </a:tbl>
          </a:graphicData>
        </a:graphic>
      </p:graphicFrame>
      <p:sp>
        <p:nvSpPr>
          <p:cNvPr id="3" name="Title 1">
            <a:extLst>
              <a:ext uri="{FF2B5EF4-FFF2-40B4-BE49-F238E27FC236}">
                <a16:creationId xmlns:a16="http://schemas.microsoft.com/office/drawing/2014/main" id="{BC0B661F-FABA-53B0-9050-C4F7DE9DB252}"/>
              </a:ext>
            </a:extLst>
          </p:cNvPr>
          <p:cNvSpPr txBox="1">
            <a:spLocks/>
          </p:cNvSpPr>
          <p:nvPr/>
        </p:nvSpPr>
        <p:spPr>
          <a:xfrm>
            <a:off x="1381663" y="235444"/>
            <a:ext cx="9428673" cy="6096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rPr>
              <a:t>Progress on Key Indicators</a:t>
            </a:r>
          </a:p>
        </p:txBody>
      </p:sp>
      <p:graphicFrame>
        <p:nvGraphicFramePr>
          <p:cNvPr id="2" name="Table 1"/>
          <p:cNvGraphicFramePr>
            <a:graphicFrameLocks noGrp="1"/>
          </p:cNvGraphicFramePr>
          <p:nvPr>
            <p:extLst>
              <p:ext uri="{D42A27DB-BD31-4B8C-83A1-F6EECF244321}">
                <p14:modId xmlns:p14="http://schemas.microsoft.com/office/powerpoint/2010/main" val="330378781"/>
              </p:ext>
            </p:extLst>
          </p:nvPr>
        </p:nvGraphicFramePr>
        <p:xfrm>
          <a:off x="187570" y="5137455"/>
          <a:ext cx="12004430" cy="1335786"/>
        </p:xfrm>
        <a:graphic>
          <a:graphicData uri="http://schemas.openxmlformats.org/drawingml/2006/table">
            <a:tbl>
              <a:tblPr firstRow="1" bandRow="1">
                <a:tableStyleId>{BDBED569-4797-4DF1-A0F4-6AAB3CD982D8}</a:tableStyleId>
              </a:tblPr>
              <a:tblGrid>
                <a:gridCol w="724407">
                  <a:extLst>
                    <a:ext uri="{9D8B030D-6E8A-4147-A177-3AD203B41FA5}">
                      <a16:colId xmlns:a16="http://schemas.microsoft.com/office/drawing/2014/main" val="2116467677"/>
                    </a:ext>
                  </a:extLst>
                </a:gridCol>
                <a:gridCol w="7140564">
                  <a:extLst>
                    <a:ext uri="{9D8B030D-6E8A-4147-A177-3AD203B41FA5}">
                      <a16:colId xmlns:a16="http://schemas.microsoft.com/office/drawing/2014/main" val="338732126"/>
                    </a:ext>
                  </a:extLst>
                </a:gridCol>
                <a:gridCol w="1448811">
                  <a:extLst>
                    <a:ext uri="{9D8B030D-6E8A-4147-A177-3AD203B41FA5}">
                      <a16:colId xmlns:a16="http://schemas.microsoft.com/office/drawing/2014/main" val="110783096"/>
                    </a:ext>
                  </a:extLst>
                </a:gridCol>
                <a:gridCol w="1345324">
                  <a:extLst>
                    <a:ext uri="{9D8B030D-6E8A-4147-A177-3AD203B41FA5}">
                      <a16:colId xmlns:a16="http://schemas.microsoft.com/office/drawing/2014/main" val="268619801"/>
                    </a:ext>
                  </a:extLst>
                </a:gridCol>
                <a:gridCol w="1345324">
                  <a:extLst>
                    <a:ext uri="{9D8B030D-6E8A-4147-A177-3AD203B41FA5}">
                      <a16:colId xmlns:a16="http://schemas.microsoft.com/office/drawing/2014/main" val="1527398091"/>
                    </a:ext>
                  </a:extLst>
                </a:gridCol>
              </a:tblGrid>
              <a:tr h="401124">
                <a:tc>
                  <a:txBody>
                    <a:bodyPr/>
                    <a:lstStyle/>
                    <a:p>
                      <a:pPr marL="0" lvl="0" indent="0" algn="ctr" defTabSz="914400" rtl="0" eaLnBrk="1" latinLnBrk="0" hangingPunct="1">
                        <a:lnSpc>
                          <a:spcPct val="115000"/>
                        </a:lnSpc>
                        <a:spcBef>
                          <a:spcPts val="0"/>
                        </a:spcBef>
                        <a:buFont typeface="Wingdings" panose="05000000000000000000" pitchFamily="2" charset="2"/>
                        <a:buNone/>
                      </a:pPr>
                      <a:r>
                        <a:rPr kumimoji="0" lang="en-US" sz="2000" b="0" i="0" u="none" strike="noStrike" kern="1200" cap="none" spc="0" normalizeH="0" baseline="0" dirty="0">
                          <a:ln>
                            <a:noFill/>
                          </a:ln>
                          <a:solidFill>
                            <a:prstClr val="black"/>
                          </a:solidFill>
                          <a:effectLst/>
                          <a:uLnTx/>
                          <a:uFillTx/>
                          <a:latin typeface="+mn-lt"/>
                          <a:ea typeface="+mn-ea"/>
                          <a:cs typeface="+mn-cs"/>
                        </a:rPr>
                        <a:t>9</a:t>
                      </a:r>
                    </a:p>
                  </a:txBody>
                  <a:tcPr anchor="ctr"/>
                </a:tc>
                <a:tc>
                  <a:txBody>
                    <a:bodyPr/>
                    <a:lstStyle/>
                    <a:p>
                      <a:pPr marL="0" lvl="0" indent="0" algn="l" defTabSz="914400" rtl="0" eaLnBrk="1" latinLnBrk="0" hangingPunct="1">
                        <a:lnSpc>
                          <a:spcPct val="115000"/>
                        </a:lnSpc>
                        <a:spcBef>
                          <a:spcPts val="0"/>
                        </a:spcBef>
                        <a:buFont typeface="Wingdings" panose="05000000000000000000" pitchFamily="2" charset="2"/>
                        <a:buNone/>
                      </a:pPr>
                      <a:r>
                        <a:rPr lang="en-US" sz="1800" kern="1200" dirty="0">
                          <a:solidFill>
                            <a:schemeClr val="tx1"/>
                          </a:solidFill>
                          <a:latin typeface="+mn-lt"/>
                          <a:ea typeface="+mn-ea"/>
                          <a:cs typeface="+mn-cs"/>
                        </a:rPr>
                        <a:t>Number of People served with </a:t>
                      </a:r>
                      <a:r>
                        <a:rPr lang="en-US" sz="1800" kern="1200" dirty="0" err="1">
                          <a:solidFill>
                            <a:schemeClr val="tx1"/>
                          </a:solidFill>
                          <a:latin typeface="+mn-lt"/>
                          <a:ea typeface="+mn-ea"/>
                          <a:cs typeface="+mn-cs"/>
                        </a:rPr>
                        <a:t>Parasurgical</a:t>
                      </a:r>
                      <a:r>
                        <a:rPr lang="en-US" sz="1800" kern="1200" dirty="0">
                          <a:solidFill>
                            <a:schemeClr val="tx1"/>
                          </a:solidFill>
                          <a:latin typeface="+mn-lt"/>
                          <a:ea typeface="+mn-ea"/>
                          <a:cs typeface="+mn-cs"/>
                        </a:rPr>
                        <a:t> and Surgical service</a:t>
                      </a:r>
                    </a:p>
                  </a:txBody>
                  <a:tcPr/>
                </a:tc>
                <a:tc>
                  <a:txBody>
                    <a:bodyPr/>
                    <a:lstStyle/>
                    <a:p>
                      <a:r>
                        <a:rPr lang="en-US" sz="2000" dirty="0"/>
                        <a:t>12617</a:t>
                      </a:r>
                    </a:p>
                  </a:txBody>
                  <a:tcPr/>
                </a:tc>
                <a:tc>
                  <a:txBody>
                    <a:bodyPr/>
                    <a:lstStyle/>
                    <a:p>
                      <a:r>
                        <a:rPr lang="en-US" sz="2000" dirty="0"/>
                        <a:t>31404</a:t>
                      </a:r>
                    </a:p>
                  </a:txBody>
                  <a:tcPr/>
                </a:tc>
                <a:tc>
                  <a:txBody>
                    <a:bodyPr/>
                    <a:lstStyle/>
                    <a:p>
                      <a:r>
                        <a:rPr lang="en-US" sz="2400" dirty="0"/>
                        <a:t>38996</a:t>
                      </a:r>
                    </a:p>
                  </a:txBody>
                  <a:tcPr/>
                </a:tc>
                <a:extLst>
                  <a:ext uri="{0D108BD9-81ED-4DB2-BD59-A6C34878D82A}">
                    <a16:rowId xmlns:a16="http://schemas.microsoft.com/office/drawing/2014/main" val="3118097711"/>
                  </a:ext>
                </a:extLst>
              </a:tr>
              <a:tr h="25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10</a:t>
                      </a:r>
                    </a:p>
                  </a:txBody>
                  <a:tcPr anchor="ctr"/>
                </a:tc>
                <a:tc>
                  <a:txBody>
                    <a:bodyPr/>
                    <a:lstStyle/>
                    <a:p>
                      <a:pPr marL="0" algn="l" defTabSz="914400" rtl="0" eaLnBrk="1" latinLnBrk="0" hangingPunct="1">
                        <a:lnSpc>
                          <a:spcPct val="115000"/>
                        </a:lnSpc>
                        <a:spcBef>
                          <a:spcPts val="0"/>
                        </a:spcBef>
                      </a:pPr>
                      <a:r>
                        <a:rPr lang="en-US" sz="1800" kern="1200" dirty="0">
                          <a:solidFill>
                            <a:schemeClr val="tx1"/>
                          </a:solidFill>
                          <a:latin typeface="+mn-lt"/>
                          <a:ea typeface="+mn-ea"/>
                          <a:cs typeface="+mn-cs"/>
                        </a:rPr>
                        <a:t>Number of People served with Laboratory Service</a:t>
                      </a:r>
                    </a:p>
                  </a:txBody>
                  <a:tcPr/>
                </a:tc>
                <a:tc>
                  <a:txBody>
                    <a:bodyPr/>
                    <a:lstStyle/>
                    <a:p>
                      <a:r>
                        <a:rPr lang="en-US" sz="2000" dirty="0"/>
                        <a:t>102630</a:t>
                      </a:r>
                    </a:p>
                  </a:txBody>
                  <a:tcPr/>
                </a:tc>
                <a:tc>
                  <a:txBody>
                    <a:bodyPr/>
                    <a:lstStyle/>
                    <a:p>
                      <a:r>
                        <a:rPr lang="en-US" sz="2000" dirty="0"/>
                        <a:t>155860</a:t>
                      </a:r>
                    </a:p>
                  </a:txBody>
                  <a:tcPr/>
                </a:tc>
                <a:tc>
                  <a:txBody>
                    <a:bodyPr/>
                    <a:lstStyle/>
                    <a:p>
                      <a:r>
                        <a:rPr lang="en-US" sz="2400" dirty="0"/>
                        <a:t>201337</a:t>
                      </a:r>
                    </a:p>
                  </a:txBody>
                  <a:tcPr/>
                </a:tc>
                <a:extLst>
                  <a:ext uri="{0D108BD9-81ED-4DB2-BD59-A6C34878D82A}">
                    <a16:rowId xmlns:a16="http://schemas.microsoft.com/office/drawing/2014/main" val="3335148571"/>
                  </a:ext>
                </a:extLst>
              </a:tr>
              <a:tr h="25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11</a:t>
                      </a:r>
                    </a:p>
                  </a:txBody>
                  <a:tcPr anchor="ct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000" dirty="0">
                          <a:latin typeface="Calibri" panose="020F0502020204030204" pitchFamily="34" charset="0"/>
                          <a:ea typeface="Times New Roman" panose="02020603050405020304" pitchFamily="18" charset="0"/>
                          <a:cs typeface="Calibri" panose="020F0502020204030204" pitchFamily="34" charset="0"/>
                        </a:rPr>
                        <a:t>Number of Citizen well being Campaign conducted</a:t>
                      </a:r>
                    </a:p>
                  </a:txBody>
                  <a:tcPr/>
                </a:tc>
                <a:tc>
                  <a:txBody>
                    <a:bodyPr/>
                    <a:lstStyle/>
                    <a:p>
                      <a:r>
                        <a:rPr lang="en-US" sz="2000" dirty="0"/>
                        <a:t>7370</a:t>
                      </a:r>
                    </a:p>
                  </a:txBody>
                  <a:tcPr/>
                </a:tc>
                <a:tc>
                  <a:txBody>
                    <a:bodyPr/>
                    <a:lstStyle/>
                    <a:p>
                      <a:r>
                        <a:rPr lang="en-US" sz="2000" dirty="0"/>
                        <a:t>4250</a:t>
                      </a:r>
                    </a:p>
                  </a:txBody>
                  <a:tcPr/>
                </a:tc>
                <a:tc>
                  <a:txBody>
                    <a:bodyPr/>
                    <a:lstStyle/>
                    <a:p>
                      <a:r>
                        <a:rPr lang="en-US" sz="2000" dirty="0"/>
                        <a:t>9653</a:t>
                      </a:r>
                    </a:p>
                  </a:txBody>
                  <a:tcPr/>
                </a:tc>
                <a:extLst>
                  <a:ext uri="{0D108BD9-81ED-4DB2-BD59-A6C34878D82A}">
                    <a16:rowId xmlns:a16="http://schemas.microsoft.com/office/drawing/2014/main" val="1210790601"/>
                  </a:ext>
                </a:extLst>
              </a:tr>
            </a:tbl>
          </a:graphicData>
        </a:graphic>
      </p:graphicFrame>
    </p:spTree>
    <p:extLst>
      <p:ext uri="{BB962C8B-B14F-4D97-AF65-F5344CB8AC3E}">
        <p14:creationId xmlns:p14="http://schemas.microsoft.com/office/powerpoint/2010/main" val="343476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7168-1D1A-415B-0F24-546E1D906756}"/>
              </a:ext>
            </a:extLst>
          </p:cNvPr>
          <p:cNvSpPr>
            <a:spLocks noGrp="1"/>
          </p:cNvSpPr>
          <p:nvPr>
            <p:ph type="title"/>
          </p:nvPr>
        </p:nvSpPr>
        <p:spPr/>
        <p:txBody>
          <a:bodyPr/>
          <a:lstStyle/>
          <a:p>
            <a:r>
              <a:rPr lang="en-US"/>
              <a:t>Ayurveda Service last 5 years trends:</a:t>
            </a:r>
          </a:p>
        </p:txBody>
      </p:sp>
      <p:sp>
        <p:nvSpPr>
          <p:cNvPr id="3" name="Content Placeholder 2">
            <a:extLst>
              <a:ext uri="{FF2B5EF4-FFF2-40B4-BE49-F238E27FC236}">
                <a16:creationId xmlns:a16="http://schemas.microsoft.com/office/drawing/2014/main" id="{136BE858-0241-1094-2576-145E2B52FB5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86CBCCB-FA6C-C098-3FCC-E1BE2DF4ED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352341F-49F9-8EAE-49DC-029A2DE60B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E453F4C-E967-84FB-ABD2-D0FBD1F6F9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Content Placeholder 3">
            <a:extLst>
              <a:ext uri="{FF2B5EF4-FFF2-40B4-BE49-F238E27FC236}">
                <a16:creationId xmlns:a16="http://schemas.microsoft.com/office/drawing/2014/main" id="{37DE6FE7-E1AF-6568-4B0C-61F8037B6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6500"/>
            <a:ext cx="12089303"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9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20A36-D43D-C8BE-87A4-17590AF37875}"/>
              </a:ext>
            </a:extLst>
          </p:cNvPr>
          <p:cNvSpPr>
            <a:spLocks noGrp="1"/>
          </p:cNvSpPr>
          <p:nvPr>
            <p:ph type="title"/>
          </p:nvPr>
        </p:nvSpPr>
        <p:spPr/>
        <p:txBody>
          <a:bodyPr/>
          <a:lstStyle/>
          <a:p>
            <a:r>
              <a:rPr lang="en-US"/>
              <a:t>Ayurveda Service last 5 years trends:</a:t>
            </a:r>
          </a:p>
        </p:txBody>
      </p:sp>
      <p:pic>
        <p:nvPicPr>
          <p:cNvPr id="9" name="Content Placeholder 8">
            <a:extLst>
              <a:ext uri="{FF2B5EF4-FFF2-40B4-BE49-F238E27FC236}">
                <a16:creationId xmlns:a16="http://schemas.microsoft.com/office/drawing/2014/main" id="{0B9D992D-281A-DDC1-3A05-013FBC00CB78}"/>
              </a:ext>
            </a:extLst>
          </p:cNvPr>
          <p:cNvPicPr>
            <a:picLocks noGrp="1" noChangeAspect="1"/>
          </p:cNvPicPr>
          <p:nvPr>
            <p:ph idx="1"/>
          </p:nvPr>
        </p:nvPicPr>
        <p:blipFill>
          <a:blip r:embed="rId2"/>
          <a:stretch>
            <a:fillRect/>
          </a:stretch>
        </p:blipFill>
        <p:spPr>
          <a:xfrm>
            <a:off x="82062" y="1258888"/>
            <a:ext cx="12027875" cy="5599112"/>
          </a:xfrm>
          <a:prstGeom prst="rect">
            <a:avLst/>
          </a:prstGeom>
        </p:spPr>
      </p:pic>
      <p:sp>
        <p:nvSpPr>
          <p:cNvPr id="4" name="Date Placeholder 3">
            <a:extLst>
              <a:ext uri="{FF2B5EF4-FFF2-40B4-BE49-F238E27FC236}">
                <a16:creationId xmlns:a16="http://schemas.microsoft.com/office/drawing/2014/main" id="{BB9D6CA6-A919-C346-8248-2EBFCB6731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1F22655-5D34-0A1F-290E-94E2ED21C7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30580ED-23D0-3FA5-0394-8ED6C94557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44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639F-A752-6DD0-6540-A7A6EA5E73E5}"/>
              </a:ext>
            </a:extLst>
          </p:cNvPr>
          <p:cNvSpPr>
            <a:spLocks noGrp="1"/>
          </p:cNvSpPr>
          <p:nvPr>
            <p:ph type="title"/>
          </p:nvPr>
        </p:nvSpPr>
        <p:spPr/>
        <p:txBody>
          <a:bodyPr>
            <a:normAutofit fontScale="90000"/>
          </a:bodyPr>
          <a:lstStyle/>
          <a:p>
            <a:br>
              <a:rPr lang="en-US"/>
            </a:br>
            <a:r>
              <a:rPr lang="en-US"/>
              <a:t>Clients Served by Province: FY 2081_082</a:t>
            </a:r>
            <a:br>
              <a:rPr lang="en-US"/>
            </a:br>
            <a:endParaRPr lang="en-US"/>
          </a:p>
        </p:txBody>
      </p:sp>
      <p:sp>
        <p:nvSpPr>
          <p:cNvPr id="3" name="Content Placeholder 2">
            <a:extLst>
              <a:ext uri="{FF2B5EF4-FFF2-40B4-BE49-F238E27FC236}">
                <a16:creationId xmlns:a16="http://schemas.microsoft.com/office/drawing/2014/main" id="{A5AE618C-DDFC-D7F6-B412-5B39FD1C642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7D4C4872-A6D4-E632-8F0E-6115B2832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571D16A-6C57-A441-6FE2-2F4A2EF6C94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B79C413-5293-0F93-71F5-68C0987BEC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2">
            <a:extLst>
              <a:ext uri="{FF2B5EF4-FFF2-40B4-BE49-F238E27FC236}">
                <a16:creationId xmlns:a16="http://schemas.microsoft.com/office/drawing/2014/main" id="{33FD5058-BC42-FD31-B40D-2D2E14344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76338"/>
            <a:ext cx="11903760"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6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D816-7E33-BAC3-A10F-054CB94F075A}"/>
              </a:ext>
            </a:extLst>
          </p:cNvPr>
          <p:cNvSpPr>
            <a:spLocks noGrp="1"/>
          </p:cNvSpPr>
          <p:nvPr>
            <p:ph type="title"/>
          </p:nvPr>
        </p:nvSpPr>
        <p:spPr/>
        <p:txBody>
          <a:bodyPr>
            <a:normAutofit fontScale="90000"/>
          </a:bodyPr>
          <a:lstStyle/>
          <a:p>
            <a:br>
              <a:rPr lang="en-US"/>
            </a:br>
            <a:r>
              <a:rPr lang="en-US"/>
              <a:t>Top 10 Disease by Province: FY 2081_082</a:t>
            </a:r>
            <a:br>
              <a:rPr lang="en-US"/>
            </a:br>
            <a:endParaRPr lang="en-US"/>
          </a:p>
        </p:txBody>
      </p:sp>
      <p:pic>
        <p:nvPicPr>
          <p:cNvPr id="7" name="Content Placeholder 6">
            <a:extLst>
              <a:ext uri="{FF2B5EF4-FFF2-40B4-BE49-F238E27FC236}">
                <a16:creationId xmlns:a16="http://schemas.microsoft.com/office/drawing/2014/main" id="{D916384E-FD7A-B980-F1F3-88A2C85F8BA7}"/>
              </a:ext>
            </a:extLst>
          </p:cNvPr>
          <p:cNvPicPr>
            <a:picLocks noGrp="1" noChangeAspect="1"/>
          </p:cNvPicPr>
          <p:nvPr>
            <p:ph idx="1"/>
          </p:nvPr>
        </p:nvPicPr>
        <p:blipFill>
          <a:blip r:embed="rId2"/>
          <a:stretch>
            <a:fillRect/>
          </a:stretch>
        </p:blipFill>
        <p:spPr>
          <a:xfrm>
            <a:off x="0" y="1258888"/>
            <a:ext cx="12109938" cy="5487987"/>
          </a:xfrm>
          <a:prstGeom prst="rect">
            <a:avLst/>
          </a:prstGeom>
        </p:spPr>
      </p:pic>
      <p:sp>
        <p:nvSpPr>
          <p:cNvPr id="4" name="Date Placeholder 3">
            <a:extLst>
              <a:ext uri="{FF2B5EF4-FFF2-40B4-BE49-F238E27FC236}">
                <a16:creationId xmlns:a16="http://schemas.microsoft.com/office/drawing/2014/main" id="{7A149BAD-5EFF-0215-ABB5-C7DD96388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4568A4B-25F6-8427-7319-0D0A4A338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35A7715-2A18-2164-D298-94B82AB83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34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59AC-DBBF-F2DB-2B31-37774A51BBBF}"/>
              </a:ext>
            </a:extLst>
          </p:cNvPr>
          <p:cNvSpPr>
            <a:spLocks noGrp="1"/>
          </p:cNvSpPr>
          <p:nvPr>
            <p:ph type="title"/>
          </p:nvPr>
        </p:nvSpPr>
        <p:spPr>
          <a:xfrm>
            <a:off x="1292085" y="110401"/>
            <a:ext cx="10240617" cy="1131990"/>
          </a:xfrm>
        </p:spPr>
        <p:txBody>
          <a:bodyPr>
            <a:normAutofit/>
          </a:bodyPr>
          <a:lstStyle/>
          <a:p>
            <a:r>
              <a:rPr lang="en-US"/>
              <a:t>TOTAL POPULATION SERVED WITH AYURVEDA AND ALTERNATIVE SERVICES FIVE YEAR TRENDS</a:t>
            </a:r>
          </a:p>
        </p:txBody>
      </p:sp>
      <p:pic>
        <p:nvPicPr>
          <p:cNvPr id="7" name="Content Placeholder 6">
            <a:extLst>
              <a:ext uri="{FF2B5EF4-FFF2-40B4-BE49-F238E27FC236}">
                <a16:creationId xmlns:a16="http://schemas.microsoft.com/office/drawing/2014/main" id="{8ED2EE7B-BEC2-AD1E-A2AC-DA0C0C3C0751}"/>
              </a:ext>
            </a:extLst>
          </p:cNvPr>
          <p:cNvPicPr>
            <a:picLocks noGrp="1" noChangeAspect="1"/>
          </p:cNvPicPr>
          <p:nvPr>
            <p:ph idx="1"/>
          </p:nvPr>
        </p:nvPicPr>
        <p:blipFill>
          <a:blip r:embed="rId2"/>
          <a:stretch>
            <a:fillRect/>
          </a:stretch>
        </p:blipFill>
        <p:spPr>
          <a:xfrm>
            <a:off x="82062" y="1258888"/>
            <a:ext cx="12109938" cy="5487987"/>
          </a:xfrm>
          <a:prstGeom prst="rect">
            <a:avLst/>
          </a:prstGeom>
        </p:spPr>
      </p:pic>
      <p:sp>
        <p:nvSpPr>
          <p:cNvPr id="4" name="Date Placeholder 3">
            <a:extLst>
              <a:ext uri="{FF2B5EF4-FFF2-40B4-BE49-F238E27FC236}">
                <a16:creationId xmlns:a16="http://schemas.microsoft.com/office/drawing/2014/main" id="{4723B700-4A07-5961-76E0-D0E3D8F370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2AF6AC-1F93-4351-9AD6-47F0B4BDD8E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7A8C1AD-F28E-18F4-5A8F-FEF97584DF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PPMD, MoHP</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6488352-243B-BB6C-EE69-AB4245FF2A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AA4F7-FBBC-4AA0-8614-A5F84B8E8D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620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2331</TotalTime>
  <Words>1920</Words>
  <Application>Microsoft Macintosh PowerPoint</Application>
  <PresentationFormat>Widescreen</PresentationFormat>
  <Paragraphs>267</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Gill Sans</vt:lpstr>
      <vt:lpstr>Kalimati</vt:lpstr>
      <vt:lpstr>Kokila</vt:lpstr>
      <vt:lpstr>Wingdings</vt:lpstr>
      <vt:lpstr>Office Theme</vt:lpstr>
      <vt:lpstr>1_Office Theme</vt:lpstr>
      <vt:lpstr>PowerPoint Presentation</vt:lpstr>
      <vt:lpstr>Organization of Ayurveda Health Service</vt:lpstr>
      <vt:lpstr>Organogram of DoAA</vt:lpstr>
      <vt:lpstr>PowerPoint Presentation</vt:lpstr>
      <vt:lpstr>Ayurveda Service last 5 years trends:</vt:lpstr>
      <vt:lpstr>Ayurveda Service last 5 years trends:</vt:lpstr>
      <vt:lpstr> Clients Served by Province: FY 2081_082 </vt:lpstr>
      <vt:lpstr> Top 10 Disease by Province: FY 2081_082 </vt:lpstr>
      <vt:lpstr>TOTAL POPULATION SERVED WITH AYURVEDA AND ALTERNATIVE SERVICES FIVE YEAR TRENDS</vt:lpstr>
      <vt:lpstr>Delivery of Free Basic Health Service (Ayurveda)</vt:lpstr>
      <vt:lpstr>Delivery of Free Basic Health Service (Ayurveda)</vt:lpstr>
      <vt:lpstr> Issues and Challanges for delivery of Free Basic Health Service (Ayurveda)</vt:lpstr>
      <vt:lpstr>Way for delivery of Free Basic Health Service (Ayurveda)</vt:lpstr>
      <vt:lpstr>Progress on FY 2081/82 AWPB Key Activities</vt:lpstr>
      <vt:lpstr>Progress on FY 2081/82 AWPB Key Activities</vt:lpstr>
      <vt:lpstr>Progress on FY 2081/82 AWPB Key Activities</vt:lpstr>
      <vt:lpstr>Progress on FY 2081/82 AWPB Key Activities</vt:lpstr>
      <vt:lpstr>Progress on FY 2081/82 AWPB Key Activities</vt:lpstr>
      <vt:lpstr>Progress on FY 2081/82 AWPB Key Activities</vt:lpstr>
      <vt:lpstr>Progress on FY 2081/82 AWPB Key Activities</vt:lpstr>
      <vt:lpstr>Progress on FY 2081/82 AWPB Key Activities</vt:lpstr>
      <vt:lpstr>चालु तर्फको प्रगति</vt:lpstr>
      <vt:lpstr>पुँजिगत तर्फको प्रगति</vt:lpstr>
      <vt:lpstr>Status of Financial Irregularities</vt:lpstr>
      <vt:lpstr>Progress status on initiatives from the 2080/81 NJAR</vt:lpstr>
      <vt:lpstr>Key Issues in the Field of Ayurveda and Alternative Medicine Services</vt:lpstr>
      <vt:lpstr>Priorities and Solutions/Remedial Measures</vt:lpstr>
      <vt:lpstr>PowerPoint Presentation</vt:lpstr>
      <vt:lpstr>Innovations</vt:lpstr>
      <vt:lpstr>धन्यवाद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Prerok Regmi Dr.</cp:lastModifiedBy>
  <cp:revision>180</cp:revision>
  <dcterms:created xsi:type="dcterms:W3CDTF">2025-10-14T05:01:12Z</dcterms:created>
  <dcterms:modified xsi:type="dcterms:W3CDTF">2026-03-09T08:53:51Z</dcterms:modified>
</cp:coreProperties>
</file>