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7" r:id="rId2"/>
    <p:sldId id="284" r:id="rId3"/>
    <p:sldId id="258" r:id="rId4"/>
    <p:sldId id="2040" r:id="rId5"/>
    <p:sldId id="267" r:id="rId6"/>
    <p:sldId id="2036" r:id="rId7"/>
    <p:sldId id="2037" r:id="rId8"/>
    <p:sldId id="2042" r:id="rId9"/>
    <p:sldId id="2041" r:id="rId10"/>
    <p:sldId id="2038" r:id="rId11"/>
    <p:sldId id="259" r:id="rId12"/>
    <p:sldId id="302" r:id="rId13"/>
    <p:sldId id="260" r:id="rId14"/>
    <p:sldId id="289" r:id="rId15"/>
    <p:sldId id="300" r:id="rId16"/>
    <p:sldId id="299" r:id="rId17"/>
    <p:sldId id="290" r:id="rId18"/>
    <p:sldId id="292" r:id="rId19"/>
    <p:sldId id="2046" r:id="rId20"/>
    <p:sldId id="2039" r:id="rId21"/>
    <p:sldId id="301" r:id="rId22"/>
    <p:sldId id="2030" r:id="rId23"/>
    <p:sldId id="2032" r:id="rId24"/>
    <p:sldId id="2033" r:id="rId25"/>
    <p:sldId id="362" r:id="rId26"/>
    <p:sldId id="365" r:id="rId27"/>
    <p:sldId id="328" r:id="rId28"/>
    <p:sldId id="313" r:id="rId29"/>
    <p:sldId id="381" r:id="rId30"/>
    <p:sldId id="409" r:id="rId31"/>
    <p:sldId id="330" r:id="rId32"/>
    <p:sldId id="359" r:id="rId33"/>
    <p:sldId id="339" r:id="rId34"/>
    <p:sldId id="354" r:id="rId35"/>
    <p:sldId id="2029" r:id="rId36"/>
    <p:sldId id="432" r:id="rId37"/>
    <p:sldId id="291" r:id="rId38"/>
    <p:sldId id="2044" r:id="rId39"/>
    <p:sldId id="288" r:id="rId40"/>
    <p:sldId id="2043" r:id="rId41"/>
    <p:sldId id="2045" r:id="rId42"/>
    <p:sldId id="261" r:id="rId43"/>
    <p:sldId id="262" r:id="rId44"/>
    <p:sldId id="2035" r:id="rId45"/>
    <p:sldId id="263" r:id="rId46"/>
    <p:sldId id="26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37"/>
  </p:normalViewPr>
  <p:slideViewPr>
    <p:cSldViewPr snapToGrid="0">
      <p:cViewPr varScale="1">
        <p:scale>
          <a:sx n="108" d="100"/>
          <a:sy n="108" d="100"/>
        </p:scale>
        <p:origin x="6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55555555555555E-2"/>
          <c:y val="8.1334337634391726E-2"/>
          <c:w val="0.96884163763783104"/>
          <c:h val="0.81127376142285723"/>
        </c:manualLayout>
      </c:layout>
      <c:lineChart>
        <c:grouping val="standard"/>
        <c:varyColors val="0"/>
        <c:ser>
          <c:idx val="0"/>
          <c:order val="0"/>
          <c:tx>
            <c:strRef>
              <c:f>Sheet1!$B$1</c:f>
              <c:strCache>
                <c:ptCount val="1"/>
                <c:pt idx="0">
                  <c:v>Children</c:v>
                </c:pt>
              </c:strCache>
            </c:strRef>
          </c:tx>
          <c:spPr>
            <a:ln w="38100" cap="rnd">
              <a:solidFill>
                <a:schemeClr val="accent3">
                  <a:lumMod val="50000"/>
                </a:schemeClr>
              </a:solidFill>
              <a:round/>
            </a:ln>
            <a:effectLst/>
          </c:spPr>
          <c:marker>
            <c:symbol val="circle"/>
            <c:size val="5"/>
            <c:spPr>
              <a:solidFill>
                <a:schemeClr val="tx1"/>
              </a:solidFill>
              <a:ln w="38100">
                <a:solidFill>
                  <a:schemeClr val="accent3">
                    <a:lumMod val="50000"/>
                  </a:schemeClr>
                </a:solidFill>
              </a:ln>
              <a:effectLst/>
            </c:spPr>
          </c:marker>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Sheet1!$B$2:$B$7</c:f>
              <c:numCache>
                <c:formatCode>General</c:formatCode>
                <c:ptCount val="6"/>
                <c:pt idx="2" formatCode="0">
                  <c:v>48</c:v>
                </c:pt>
                <c:pt idx="3">
                  <c:v>46</c:v>
                </c:pt>
                <c:pt idx="4">
                  <c:v>53</c:v>
                </c:pt>
                <c:pt idx="5">
                  <c:v>43</c:v>
                </c:pt>
              </c:numCache>
            </c:numRef>
          </c:val>
          <c:smooth val="0"/>
          <c:extLst>
            <c:ext xmlns:c16="http://schemas.microsoft.com/office/drawing/2014/chart" uri="{C3380CC4-5D6E-409C-BE32-E72D297353CC}">
              <c16:uniqueId val="{00000000-1089-47AE-A0CB-AAADC8A2FF6B}"/>
            </c:ext>
          </c:extLst>
        </c:ser>
        <c:ser>
          <c:idx val="1"/>
          <c:order val="1"/>
          <c:tx>
            <c:strRef>
              <c:f>Sheet1!$C$1</c:f>
              <c:strCache>
                <c:ptCount val="1"/>
                <c:pt idx="0">
                  <c:v>Women</c:v>
                </c:pt>
              </c:strCache>
            </c:strRef>
          </c:tx>
          <c:spPr>
            <a:ln w="38100"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accent1"/>
                    </a:solidFill>
                    <a:latin typeface="Source Sans Pro" panose="020B0503030403020204" pitchFamily="34" charset="0"/>
                    <a:ea typeface="Source Sans Pro" panose="020B0503030403020204" pitchFamily="34"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Sheet1!$C$2:$C$7</c:f>
              <c:numCache>
                <c:formatCode>General</c:formatCode>
                <c:ptCount val="6"/>
                <c:pt idx="2">
                  <c:v>36</c:v>
                </c:pt>
                <c:pt idx="3">
                  <c:v>35</c:v>
                </c:pt>
                <c:pt idx="4">
                  <c:v>41</c:v>
                </c:pt>
                <c:pt idx="5">
                  <c:v>34</c:v>
                </c:pt>
              </c:numCache>
            </c:numRef>
          </c:val>
          <c:smooth val="0"/>
          <c:extLst>
            <c:ext xmlns:c16="http://schemas.microsoft.com/office/drawing/2014/chart" uri="{C3380CC4-5D6E-409C-BE32-E72D297353CC}">
              <c16:uniqueId val="{00000000-31E7-4737-AAF9-CB33AA2649CC}"/>
            </c:ext>
          </c:extLst>
        </c:ser>
        <c:dLbls>
          <c:dLblPos val="t"/>
          <c:showLegendKey val="0"/>
          <c:showVal val="1"/>
          <c:showCatName val="0"/>
          <c:showSerName val="0"/>
          <c:showPercent val="0"/>
          <c:showBubbleSize val="0"/>
        </c:dLbls>
        <c:marker val="1"/>
        <c:smooth val="0"/>
        <c:axId val="211592223"/>
        <c:axId val="211586815"/>
      </c:lineChart>
      <c:catAx>
        <c:axId val="2115922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1586815"/>
        <c:crosses val="autoZero"/>
        <c:auto val="1"/>
        <c:lblAlgn val="ctr"/>
        <c:lblOffset val="100"/>
        <c:noMultiLvlLbl val="0"/>
      </c:catAx>
      <c:valAx>
        <c:axId val="211586815"/>
        <c:scaling>
          <c:orientation val="minMax"/>
          <c:max val="100"/>
          <c:min val="0"/>
        </c:scaling>
        <c:delete val="1"/>
        <c:axPos val="l"/>
        <c:numFmt formatCode="General" sourceLinked="1"/>
        <c:majorTickMark val="out"/>
        <c:minorTickMark val="none"/>
        <c:tickLblPos val="nextTo"/>
        <c:crossAx val="211592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690846965381304"/>
          <c:w val="0.93763294016489995"/>
          <c:h val="0.72102528923630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2-C03B-4881-9BAC-08D451EC21B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6A6-431E-AB90-59A6139D9017}"/>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Per 100,000 population</c:v>
                </c:pt>
                <c:pt idx="1">
                  <c:v>Per 100,000 women</c:v>
                </c:pt>
                <c:pt idx="2">
                  <c:v>Per 100,000 men</c:v>
                </c:pt>
              </c:strCache>
            </c:strRef>
          </c:cat>
          <c:val>
            <c:numRef>
              <c:f>Sheet1!$A$2:$C$2</c:f>
              <c:numCache>
                <c:formatCode>General</c:formatCode>
                <c:ptCount val="3"/>
                <c:pt idx="0">
                  <c:v>14</c:v>
                </c:pt>
                <c:pt idx="1">
                  <c:v>3</c:v>
                </c:pt>
                <c:pt idx="2">
                  <c:v>11</c:v>
                </c:pt>
              </c:numCache>
            </c:numRef>
          </c:val>
          <c:extLst>
            <c:ext xmlns:c16="http://schemas.microsoft.com/office/drawing/2014/chart" uri="{C3380CC4-5D6E-409C-BE32-E72D297353CC}">
              <c16:uniqueId val="{00000000-B0DD-4FD1-A1CB-966873C36F93}"/>
            </c:ext>
          </c:extLst>
        </c:ser>
        <c:dLbls>
          <c:dLblPos val="outEnd"/>
          <c:showLegendKey val="0"/>
          <c:showVal val="1"/>
          <c:showCatName val="0"/>
          <c:showSerName val="0"/>
          <c:showPercent val="0"/>
          <c:showBubbleSize val="0"/>
        </c:dLbls>
        <c:gapWidth val="100"/>
        <c:overlap val="-5"/>
        <c:axId val="2089359839"/>
        <c:axId val="2089366559"/>
        <c:extLst/>
      </c:barChart>
      <c:catAx>
        <c:axId val="208935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89366559"/>
        <c:crosses val="autoZero"/>
        <c:auto val="1"/>
        <c:lblAlgn val="ctr"/>
        <c:lblOffset val="100"/>
        <c:noMultiLvlLbl val="0"/>
      </c:catAx>
      <c:valAx>
        <c:axId val="2089366559"/>
        <c:scaling>
          <c:orientation val="minMax"/>
          <c:max val="100"/>
          <c:min val="0"/>
        </c:scaling>
        <c:delete val="1"/>
        <c:axPos val="l"/>
        <c:numFmt formatCode="General" sourceLinked="1"/>
        <c:majorTickMark val="none"/>
        <c:minorTickMark val="none"/>
        <c:tickLblPos val="nextTo"/>
        <c:crossAx val="208935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45867994244326E-3"/>
          <c:y val="0.14603604458491792"/>
          <c:w val="0.93763294016489995"/>
          <c:h val="0.72102528923630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CF10-463A-AF77-5D21F939077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F10-463A-AF77-5D21F939077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CF10-463A-AF77-5D21F939077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Per 100,000 population</c:v>
                </c:pt>
                <c:pt idx="1">
                  <c:v>Per 100,000 women</c:v>
                </c:pt>
                <c:pt idx="2">
                  <c:v>Per 100,000 men</c:v>
                </c:pt>
              </c:strCache>
            </c:strRef>
          </c:cat>
          <c:val>
            <c:numRef>
              <c:f>Sheet1!$A$2:$C$2</c:f>
              <c:numCache>
                <c:formatCode>General</c:formatCode>
                <c:ptCount val="3"/>
                <c:pt idx="0">
                  <c:v>1088</c:v>
                </c:pt>
                <c:pt idx="1">
                  <c:v>301</c:v>
                </c:pt>
                <c:pt idx="2">
                  <c:v>787</c:v>
                </c:pt>
              </c:numCache>
            </c:numRef>
          </c:val>
          <c:extLst>
            <c:ext xmlns:c16="http://schemas.microsoft.com/office/drawing/2014/chart" uri="{C3380CC4-5D6E-409C-BE32-E72D297353CC}">
              <c16:uniqueId val="{00000006-CF10-463A-AF77-5D21F939077C}"/>
            </c:ext>
          </c:extLst>
        </c:ser>
        <c:dLbls>
          <c:showLegendKey val="0"/>
          <c:showVal val="0"/>
          <c:showCatName val="0"/>
          <c:showSerName val="0"/>
          <c:showPercent val="0"/>
          <c:showBubbleSize val="0"/>
        </c:dLbls>
        <c:gapWidth val="100"/>
        <c:overlap val="-5"/>
        <c:axId val="2089359839"/>
        <c:axId val="2089366559"/>
      </c:barChart>
      <c:catAx>
        <c:axId val="208935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89366559"/>
        <c:crosses val="autoZero"/>
        <c:auto val="1"/>
        <c:lblAlgn val="ctr"/>
        <c:lblOffset val="100"/>
        <c:noMultiLvlLbl val="0"/>
      </c:catAx>
      <c:valAx>
        <c:axId val="2089366559"/>
        <c:scaling>
          <c:orientation val="minMax"/>
          <c:max val="1100"/>
          <c:min val="0"/>
        </c:scaling>
        <c:delete val="1"/>
        <c:axPos val="l"/>
        <c:numFmt formatCode="#,##0" sourceLinked="0"/>
        <c:majorTickMark val="out"/>
        <c:minorTickMark val="none"/>
        <c:tickLblPos val="nextTo"/>
        <c:crossAx val="2089359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45990684227361E-3"/>
          <c:y val="0.14024204528597428"/>
          <c:w val="0.93763294016489995"/>
          <c:h val="0.72102528923630527"/>
        </c:manualLayout>
      </c:layout>
      <c:barChart>
        <c:barDir val="col"/>
        <c:grouping val="clustered"/>
        <c:varyColors val="0"/>
        <c:ser>
          <c:idx val="0"/>
          <c:order val="0"/>
          <c:tx>
            <c:strRef>
              <c:f>Sheet1!$B$1</c:f>
              <c:strCache>
                <c:ptCount val="1"/>
                <c:pt idx="0">
                  <c:v>Nepal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deaths and injuries per 100,000 population</c:v>
                </c:pt>
              </c:strCache>
            </c:strRef>
          </c:cat>
          <c:val>
            <c:numRef>
              <c:f>Sheet1!$B$2</c:f>
              <c:numCache>
                <c:formatCode>General</c:formatCode>
                <c:ptCount val="1"/>
                <c:pt idx="0">
                  <c:v>1102</c:v>
                </c:pt>
              </c:numCache>
            </c:numRef>
          </c:val>
          <c:extLst>
            <c:ext xmlns:c16="http://schemas.microsoft.com/office/drawing/2014/chart" uri="{C3380CC4-5D6E-409C-BE32-E72D297353CC}">
              <c16:uniqueId val="{00000000-451E-4610-BED8-3A8DD10A8A08}"/>
            </c:ext>
          </c:extLst>
        </c:ser>
        <c:ser>
          <c:idx val="1"/>
          <c:order val="1"/>
          <c:tx>
            <c:strRef>
              <c:f>Sheet1!$C$1</c:f>
              <c:strCache>
                <c:ptCount val="1"/>
                <c:pt idx="0">
                  <c:v>Urban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deaths and injuries per 100,000 population</c:v>
                </c:pt>
              </c:strCache>
            </c:strRef>
          </c:cat>
          <c:val>
            <c:numRef>
              <c:f>Sheet1!$C$2</c:f>
              <c:numCache>
                <c:formatCode>General</c:formatCode>
                <c:ptCount val="1"/>
                <c:pt idx="0">
                  <c:v>1236</c:v>
                </c:pt>
              </c:numCache>
            </c:numRef>
          </c:val>
          <c:extLst>
            <c:ext xmlns:c16="http://schemas.microsoft.com/office/drawing/2014/chart" uri="{C3380CC4-5D6E-409C-BE32-E72D297353CC}">
              <c16:uniqueId val="{00000001-451E-4610-BED8-3A8DD10A8A08}"/>
            </c:ext>
          </c:extLst>
        </c:ser>
        <c:ser>
          <c:idx val="2"/>
          <c:order val="2"/>
          <c:tx>
            <c:strRef>
              <c:f>Sheet1!$D$1</c:f>
              <c:strCache>
                <c:ptCount val="1"/>
                <c:pt idx="0">
                  <c:v>Rural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deaths and injuries per 100,000 population</c:v>
                </c:pt>
              </c:strCache>
            </c:strRef>
          </c:cat>
          <c:val>
            <c:numRef>
              <c:f>Sheet1!$D$2</c:f>
              <c:numCache>
                <c:formatCode>General</c:formatCode>
                <c:ptCount val="1"/>
                <c:pt idx="0">
                  <c:v>833</c:v>
                </c:pt>
              </c:numCache>
            </c:numRef>
          </c:val>
          <c:extLst xmlns:c15="http://schemas.microsoft.com/office/drawing/2012/chart">
            <c:ext xmlns:c16="http://schemas.microsoft.com/office/drawing/2014/chart" uri="{C3380CC4-5D6E-409C-BE32-E72D297353CC}">
              <c16:uniqueId val="{00000002-451E-4610-BED8-3A8DD10A8A08}"/>
            </c:ext>
          </c:extLst>
        </c:ser>
        <c:dLbls>
          <c:dLblPos val="outEnd"/>
          <c:showLegendKey val="0"/>
          <c:showVal val="1"/>
          <c:showCatName val="0"/>
          <c:showSerName val="0"/>
          <c:showPercent val="0"/>
          <c:showBubbleSize val="0"/>
        </c:dLbls>
        <c:gapWidth val="100"/>
        <c:overlap val="-5"/>
        <c:axId val="2089359839"/>
        <c:axId val="2089366559"/>
        <c:extLst/>
      </c:barChart>
      <c:catAx>
        <c:axId val="208935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89366559"/>
        <c:crosses val="autoZero"/>
        <c:auto val="1"/>
        <c:lblAlgn val="ctr"/>
        <c:lblOffset val="100"/>
        <c:noMultiLvlLbl val="0"/>
      </c:catAx>
      <c:valAx>
        <c:axId val="2089366559"/>
        <c:scaling>
          <c:orientation val="minMax"/>
          <c:max val="1400"/>
          <c:min val="0"/>
        </c:scaling>
        <c:delete val="1"/>
        <c:axPos val="l"/>
        <c:numFmt formatCode="General" sourceLinked="1"/>
        <c:majorTickMark val="out"/>
        <c:minorTickMark val="none"/>
        <c:tickLblPos val="nextTo"/>
        <c:crossAx val="208935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3.1718868474773995E-2"/>
          <c:w val="0.95416666666666672"/>
          <c:h val="0.83520093321668121"/>
        </c:manualLayout>
      </c:layout>
      <c:barChart>
        <c:barDir val="col"/>
        <c:grouping val="clustered"/>
        <c:varyColors val="0"/>
        <c:ser>
          <c:idx val="0"/>
          <c:order val="0"/>
          <c:tx>
            <c:strRef>
              <c:f>Sheet1!$A$2</c:f>
              <c:strCache>
                <c:ptCount val="1"/>
                <c:pt idx="0">
                  <c:v>Nepal</c:v>
                </c:pt>
              </c:strCache>
            </c:strRef>
          </c:tx>
          <c:spPr>
            <a:solidFill>
              <a:schemeClr val="accent5"/>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0-281C-4A05-A9CC-7B661E5EE53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281C-4A05-A9CC-7B661E5EE537}"/>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Nepal</c:v>
                </c:pt>
                <c:pt idx="1">
                  <c:v>Urban</c:v>
                </c:pt>
                <c:pt idx="2">
                  <c:v>Rural</c:v>
                </c:pt>
              </c:strCache>
            </c:strRef>
          </c:cat>
          <c:val>
            <c:numRef>
              <c:f>Sheet1!$B$2:$B$4</c:f>
              <c:numCache>
                <c:formatCode>General</c:formatCode>
                <c:ptCount val="3"/>
                <c:pt idx="0">
                  <c:v>43</c:v>
                </c:pt>
                <c:pt idx="1">
                  <c:v>45</c:v>
                </c:pt>
                <c:pt idx="2">
                  <c:v>39</c:v>
                </c:pt>
              </c:numCache>
            </c:numRef>
          </c:val>
          <c:extLst>
            <c:ext xmlns:c16="http://schemas.microsoft.com/office/drawing/2014/chart" uri="{C3380CC4-5D6E-409C-BE32-E72D297353CC}">
              <c16:uniqueId val="{00000000-F103-4BD6-A737-F89A69E717A2}"/>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l"/>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3.2033507534670588E-2"/>
          <c:w val="0.95416666666666672"/>
          <c:h val="0.84197635221988454"/>
        </c:manualLayout>
      </c:layout>
      <c:barChart>
        <c:barDir val="col"/>
        <c:grouping val="clustered"/>
        <c:varyColors val="0"/>
        <c:ser>
          <c:idx val="0"/>
          <c:order val="0"/>
          <c:tx>
            <c:strRef>
              <c:f>Sheet1!$A$2</c:f>
              <c:strCache>
                <c:ptCount val="1"/>
                <c:pt idx="0">
                  <c:v>Sweet beverage</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6ACD-4E72-9442-D92AC2EE5FF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6ACD-4E72-9442-D92AC2EE5FF8}"/>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6ACD-4E72-9442-D92AC2EE5FF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6ACD-4E72-9442-D92AC2EE5FF8}"/>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Sweet beverage</c:v>
                </c:pt>
                <c:pt idx="1">
                  <c:v>Unhealthy food</c:v>
                </c:pt>
                <c:pt idx="2">
                  <c:v>Zero vegetable or fruit</c:v>
                </c:pt>
              </c:strCache>
            </c:strRef>
          </c:cat>
          <c:val>
            <c:numRef>
              <c:f>Sheet1!$B$2:$B$4</c:f>
              <c:numCache>
                <c:formatCode>General</c:formatCode>
                <c:ptCount val="3"/>
                <c:pt idx="0">
                  <c:v>43</c:v>
                </c:pt>
                <c:pt idx="1">
                  <c:v>69</c:v>
                </c:pt>
                <c:pt idx="2">
                  <c:v>33</c:v>
                </c:pt>
              </c:numCache>
            </c:numRef>
          </c:val>
          <c:extLst>
            <c:ext xmlns:c16="http://schemas.microsoft.com/office/drawing/2014/chart" uri="{C3380CC4-5D6E-409C-BE32-E72D297353CC}">
              <c16:uniqueId val="{00000008-6ACD-4E72-9442-D92AC2EE5FF8}"/>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l"/>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36237987528126E-3"/>
          <c:y val="5.0317449544341135E-2"/>
          <c:w val="0.98637275240249433"/>
          <c:h val="0.7645959948089236"/>
        </c:manualLayout>
      </c:layout>
      <c:barChart>
        <c:barDir val="col"/>
        <c:grouping val="clustered"/>
        <c:varyColors val="0"/>
        <c:ser>
          <c:idx val="0"/>
          <c:order val="0"/>
          <c:tx>
            <c:strRef>
              <c:f>Sheet1!$A$2</c:f>
              <c:strCache>
                <c:ptCount val="1"/>
                <c:pt idx="0">
                  <c:v>Ever breastfed</c:v>
                </c:pt>
              </c:strCache>
            </c:strRef>
          </c:tx>
          <c:spPr>
            <a:solidFill>
              <a:schemeClr val="accent5"/>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F7E-451B-A332-2557340091E0}"/>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3-AF7E-451B-A332-2557340091E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AF7E-451B-A332-2557340091E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AF7E-451B-A332-2557340091E0}"/>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Ever breastfed</c:v>
                </c:pt>
                <c:pt idx="1">
                  <c:v>Put to the breast within 
1 hour of birth</c:v>
                </c:pt>
                <c:pt idx="2">
                  <c:v>Exclusively breastfed for the first 2 days after birth</c:v>
                </c:pt>
              </c:strCache>
            </c:strRef>
          </c:cat>
          <c:val>
            <c:numRef>
              <c:f>Sheet1!$B$2:$B$4</c:f>
              <c:numCache>
                <c:formatCode>General</c:formatCode>
                <c:ptCount val="3"/>
                <c:pt idx="0">
                  <c:v>99</c:v>
                </c:pt>
                <c:pt idx="1">
                  <c:v>55</c:v>
                </c:pt>
                <c:pt idx="2">
                  <c:v>59</c:v>
                </c:pt>
              </c:numCache>
            </c:numRef>
          </c:val>
          <c:extLst>
            <c:ext xmlns:c16="http://schemas.microsoft.com/office/drawing/2014/chart" uri="{C3380CC4-5D6E-409C-BE32-E72D297353CC}">
              <c16:uniqueId val="{00000008-AF7E-451B-A332-2557340091E0}"/>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l"/>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81779927224276E-2"/>
          <c:w val="0.98138268203199575"/>
          <c:h val="0.86214502860853315"/>
        </c:manualLayout>
      </c:layout>
      <c:lineChart>
        <c:grouping val="standard"/>
        <c:varyColors val="0"/>
        <c:ser>
          <c:idx val="0"/>
          <c:order val="0"/>
          <c:tx>
            <c:strRef>
              <c:f>Sheet1!$B$1</c:f>
              <c:strCache>
                <c:ptCount val="1"/>
                <c:pt idx="0">
                  <c:v>Stunted</c:v>
                </c:pt>
              </c:strCache>
            </c:strRef>
          </c:tx>
          <c:spPr>
            <a:ln w="38100" cap="rnd">
              <a:solidFill>
                <a:schemeClr val="accent6"/>
              </a:solidFill>
              <a:round/>
            </a:ln>
            <a:effectLst/>
          </c:spPr>
          <c:marker>
            <c:symbol val="circle"/>
            <c:size val="5"/>
            <c:spPr>
              <a:solidFill>
                <a:schemeClr val="accent6"/>
              </a:solidFill>
              <a:ln w="38100">
                <a:solidFill>
                  <a:schemeClr val="accent6"/>
                </a:solidFill>
              </a:ln>
              <a:effectLst/>
            </c:spPr>
          </c:marker>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Sheet1!$B$2:$B$7</c:f>
              <c:numCache>
                <c:formatCode>General</c:formatCode>
                <c:ptCount val="6"/>
                <c:pt idx="0">
                  <c:v>57</c:v>
                </c:pt>
                <c:pt idx="1">
                  <c:v>57</c:v>
                </c:pt>
                <c:pt idx="2" formatCode="0">
                  <c:v>49</c:v>
                </c:pt>
                <c:pt idx="3">
                  <c:v>41</c:v>
                </c:pt>
                <c:pt idx="4">
                  <c:v>36</c:v>
                </c:pt>
                <c:pt idx="5">
                  <c:v>25</c:v>
                </c:pt>
              </c:numCache>
            </c:numRef>
          </c:val>
          <c:smooth val="0"/>
          <c:extLst>
            <c:ext xmlns:c16="http://schemas.microsoft.com/office/drawing/2014/chart" uri="{C3380CC4-5D6E-409C-BE32-E72D297353CC}">
              <c16:uniqueId val="{00000000-1089-47AE-A0CB-AAADC8A2FF6B}"/>
            </c:ext>
          </c:extLst>
        </c:ser>
        <c:ser>
          <c:idx val="1"/>
          <c:order val="1"/>
          <c:tx>
            <c:strRef>
              <c:f>Sheet1!$C$1</c:f>
              <c:strCache>
                <c:ptCount val="1"/>
                <c:pt idx="0">
                  <c:v>Wasted</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4"/>
              <c:layout>
                <c:manualLayout>
                  <c:x val="-4.8819906302723587E-3"/>
                  <c:y val="-8.69101917688916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F1-486E-AED1-969469C3FB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Sheet1!$C$2:$C$7</c:f>
              <c:numCache>
                <c:formatCode>General</c:formatCode>
                <c:ptCount val="6"/>
                <c:pt idx="0">
                  <c:v>15</c:v>
                </c:pt>
                <c:pt idx="1">
                  <c:v>11</c:v>
                </c:pt>
                <c:pt idx="2">
                  <c:v>13</c:v>
                </c:pt>
                <c:pt idx="3">
                  <c:v>11</c:v>
                </c:pt>
                <c:pt idx="4">
                  <c:v>10</c:v>
                </c:pt>
                <c:pt idx="5">
                  <c:v>8</c:v>
                </c:pt>
              </c:numCache>
            </c:numRef>
          </c:val>
          <c:smooth val="0"/>
          <c:extLst>
            <c:ext xmlns:c16="http://schemas.microsoft.com/office/drawing/2014/chart" uri="{C3380CC4-5D6E-409C-BE32-E72D297353CC}">
              <c16:uniqueId val="{00000004-1089-47AE-A0CB-AAADC8A2FF6B}"/>
            </c:ext>
          </c:extLst>
        </c:ser>
        <c:ser>
          <c:idx val="2"/>
          <c:order val="2"/>
          <c:tx>
            <c:strRef>
              <c:f>Sheet1!$D$1</c:f>
              <c:strCache>
                <c:ptCount val="1"/>
                <c:pt idx="0">
                  <c:v>Underweight</c:v>
                </c:pt>
              </c:strCache>
            </c:strRef>
          </c:tx>
          <c:spPr>
            <a:ln w="38100" cap="rnd">
              <a:solidFill>
                <a:schemeClr val="accent3"/>
              </a:solidFill>
              <a:round/>
            </a:ln>
            <a:effectLst/>
          </c:spPr>
          <c:marker>
            <c:symbol val="triangle"/>
            <c:size val="5"/>
            <c:spPr>
              <a:solidFill>
                <a:schemeClr val="accent3"/>
              </a:solidFill>
              <a:ln w="38100">
                <a:solidFill>
                  <a:schemeClr val="accent3"/>
                </a:solidFill>
              </a:ln>
              <a:effectLst/>
            </c:spPr>
          </c:marker>
          <c:dLbls>
            <c:dLbl>
              <c:idx val="4"/>
              <c:layout>
                <c:manualLayout>
                  <c:x val="-1.0568094904342332E-2"/>
                  <c:y val="-1.656208410924955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255877762445687E-2"/>
                      <c:h val="6.7232116258727895E-2"/>
                    </c:manualLayout>
                  </c15:layout>
                </c:ext>
                <c:ext xmlns:c16="http://schemas.microsoft.com/office/drawing/2014/chart" uri="{C3380CC4-5D6E-409C-BE32-E72D297353CC}">
                  <c16:uniqueId val="{00000005-E1F1-486E-AED1-969469C3FBDB}"/>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Sheet1!$D$2:$D$7</c:f>
              <c:numCache>
                <c:formatCode>General</c:formatCode>
                <c:ptCount val="6"/>
                <c:pt idx="0" formatCode="0">
                  <c:v>42</c:v>
                </c:pt>
                <c:pt idx="1">
                  <c:v>43</c:v>
                </c:pt>
                <c:pt idx="2">
                  <c:v>39</c:v>
                </c:pt>
                <c:pt idx="3">
                  <c:v>29</c:v>
                </c:pt>
                <c:pt idx="4" formatCode="0">
                  <c:v>27</c:v>
                </c:pt>
                <c:pt idx="5">
                  <c:v>19</c:v>
                </c:pt>
              </c:numCache>
            </c:numRef>
          </c:val>
          <c:smooth val="0"/>
          <c:extLst>
            <c:ext xmlns:c16="http://schemas.microsoft.com/office/drawing/2014/chart" uri="{C3380CC4-5D6E-409C-BE32-E72D297353CC}">
              <c16:uniqueId val="{00000000-92AB-490F-91B3-D0DE285BD5A6}"/>
            </c:ext>
          </c:extLst>
        </c:ser>
        <c:ser>
          <c:idx val="3"/>
          <c:order val="3"/>
          <c:tx>
            <c:strRef>
              <c:f>Sheet1!$E$1</c:f>
              <c:strCache>
                <c:ptCount val="1"/>
                <c:pt idx="0">
                  <c:v>Overweight</c:v>
                </c:pt>
              </c:strCache>
            </c:strRef>
          </c:tx>
          <c:spPr>
            <a:ln w="38100"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2.2744417096279879E-2"/>
                  <c:y val="-3.1484259729441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F1-486E-AED1-969469C3FBDB}"/>
                </c:ext>
              </c:extLst>
            </c:dLbl>
            <c:dLbl>
              <c:idx val="1"/>
              <c:layout>
                <c:manualLayout>
                  <c:x val="-2.111981587511709E-2"/>
                  <c:y val="-3.935532466180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F1-486E-AED1-969469C3FBDB}"/>
                </c:ext>
              </c:extLst>
            </c:dLbl>
            <c:dLbl>
              <c:idx val="2"/>
              <c:layout>
                <c:manualLayout>
                  <c:x val="-2.9242821980931276E-2"/>
                  <c:y val="-3.410794804022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F1-486E-AED1-969469C3FBDB}"/>
                </c:ext>
              </c:extLst>
            </c:dLbl>
            <c:dLbl>
              <c:idx val="3"/>
              <c:layout>
                <c:manualLayout>
                  <c:x val="-2.2744417096279879E-2"/>
                  <c:y val="-4.1979012972589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F1-486E-AED1-969469C3FBDB}"/>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1996 NFHS</c:v>
                </c:pt>
                <c:pt idx="1">
                  <c:v>2001 NDHS</c:v>
                </c:pt>
                <c:pt idx="2">
                  <c:v>2006 NDHS</c:v>
                </c:pt>
                <c:pt idx="3">
                  <c:v>2011 NDHS</c:v>
                </c:pt>
                <c:pt idx="4">
                  <c:v>2016 NDHS</c:v>
                </c:pt>
                <c:pt idx="5">
                  <c:v>2022 NDHS</c:v>
                </c:pt>
              </c:strCache>
            </c:strRef>
          </c:cat>
          <c:val>
            <c:numRef>
              <c:f>Sheet1!$E$2:$E$7</c:f>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1-92AB-490F-91B3-D0DE285BD5A6}"/>
            </c:ext>
          </c:extLst>
        </c:ser>
        <c:dLbls>
          <c:dLblPos val="t"/>
          <c:showLegendKey val="0"/>
          <c:showVal val="1"/>
          <c:showCatName val="0"/>
          <c:showSerName val="0"/>
          <c:showPercent val="0"/>
          <c:showBubbleSize val="0"/>
        </c:dLbls>
        <c:marker val="1"/>
        <c:smooth val="0"/>
        <c:axId val="211592223"/>
        <c:axId val="211586815"/>
      </c:lineChart>
      <c:catAx>
        <c:axId val="2115922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1586815"/>
        <c:crosses val="autoZero"/>
        <c:auto val="1"/>
        <c:lblAlgn val="ctr"/>
        <c:lblOffset val="100"/>
        <c:noMultiLvlLbl val="0"/>
      </c:catAx>
      <c:valAx>
        <c:axId val="211586815"/>
        <c:scaling>
          <c:orientation val="minMax"/>
          <c:max val="80"/>
          <c:min val="0"/>
        </c:scaling>
        <c:delete val="1"/>
        <c:axPos val="l"/>
        <c:numFmt formatCode="General" sourceLinked="1"/>
        <c:majorTickMark val="out"/>
        <c:minorTickMark val="none"/>
        <c:tickLblPos val="nextTo"/>
        <c:crossAx val="2115922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57028161189166"/>
          <c:y val="0"/>
          <c:w val="0.71140471454433685"/>
          <c:h val="0.9772854729489161"/>
        </c:manualLayout>
      </c:layout>
      <c:barChart>
        <c:barDir val="bar"/>
        <c:grouping val="clustered"/>
        <c:varyColors val="0"/>
        <c:ser>
          <c:idx val="0"/>
          <c:order val="0"/>
          <c:tx>
            <c:strRef>
              <c:f>Sheet1!$A$3</c:f>
              <c:strCache>
                <c:ptCount val="1"/>
                <c:pt idx="0">
                  <c:v>Bagmati Province</c:v>
                </c:pt>
              </c:strCache>
            </c:strRef>
          </c:tx>
          <c:spPr>
            <a:solidFill>
              <a:schemeClr val="accent3"/>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85F4-425D-8D7A-0B368FE5FBE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5F4-425D-8D7A-0B368FE5FBE0}"/>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85F4-425D-8D7A-0B368FE5FBE0}"/>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Nepal</c:v>
                </c:pt>
                <c:pt idx="1">
                  <c:v>Bagmati Province</c:v>
                </c:pt>
                <c:pt idx="2">
                  <c:v>Koshi Province</c:v>
                </c:pt>
                <c:pt idx="3">
                  <c:v>Gandaki Province</c:v>
                </c:pt>
                <c:pt idx="4">
                  <c:v>Lumbini Province</c:v>
                </c:pt>
                <c:pt idx="5">
                  <c:v>Sudurpashchim Province</c:v>
                </c:pt>
                <c:pt idx="6">
                  <c:v>Madhesh Province</c:v>
                </c:pt>
                <c:pt idx="7">
                  <c:v>Karnali Province</c:v>
                </c:pt>
              </c:strCache>
            </c:strRef>
          </c:cat>
          <c:val>
            <c:numRef>
              <c:f>Sheet1!$B$2:$B$9</c:f>
              <c:numCache>
                <c:formatCode>General</c:formatCode>
                <c:ptCount val="8"/>
                <c:pt idx="0">
                  <c:v>25</c:v>
                </c:pt>
                <c:pt idx="1">
                  <c:v>18</c:v>
                </c:pt>
                <c:pt idx="2">
                  <c:v>20</c:v>
                </c:pt>
                <c:pt idx="3">
                  <c:v>20</c:v>
                </c:pt>
                <c:pt idx="4">
                  <c:v>25</c:v>
                </c:pt>
                <c:pt idx="5">
                  <c:v>28</c:v>
                </c:pt>
                <c:pt idx="6">
                  <c:v>29</c:v>
                </c:pt>
                <c:pt idx="7">
                  <c:v>36</c:v>
                </c:pt>
              </c:numCache>
            </c:numRef>
          </c:val>
          <c:extLst>
            <c:ext xmlns:c16="http://schemas.microsoft.com/office/drawing/2014/chart" uri="{C3380CC4-5D6E-409C-BE32-E72D297353CC}">
              <c16:uniqueId val="{00000006-85F4-425D-8D7A-0B368FE5FBE0}"/>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b"/>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fr-FR"/>
              <a:t>Suicide mortality rate per 100,000 population</a:t>
            </a:r>
            <a:endParaRPr lang="en-US"/>
          </a:p>
        </c:rich>
      </c:tx>
      <c:overlay val="0"/>
    </c:title>
    <c:autoTitleDeleted val="0"/>
    <c:plotArea>
      <c:layout>
        <c:manualLayout>
          <c:layoutTarget val="inner"/>
          <c:xMode val="edge"/>
          <c:yMode val="edge"/>
          <c:x val="3.9151625277609528E-2"/>
          <c:y val="2.3736001749781278E-2"/>
          <c:w val="0.94033555420956993"/>
          <c:h val="0.79291229221347337"/>
        </c:manualLayout>
      </c:layout>
      <c:lineChart>
        <c:grouping val="standard"/>
        <c:varyColors val="0"/>
        <c:ser>
          <c:idx val="0"/>
          <c:order val="0"/>
          <c:tx>
            <c:strRef>
              <c:f>Sheet1!$B$1</c:f>
              <c:strCache>
                <c:ptCount val="1"/>
                <c:pt idx="0">
                  <c:v>Column2</c:v>
                </c:pt>
              </c:strCache>
            </c:strRef>
          </c:tx>
          <c:spPr>
            <a:ln w="38100"/>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 2014</c:v>
                </c:pt>
                <c:pt idx="1">
                  <c:v>2019 Status</c:v>
                </c:pt>
                <c:pt idx="2">
                  <c:v>2020 Status</c:v>
                </c:pt>
                <c:pt idx="3">
                  <c:v>2021 Status </c:v>
                </c:pt>
                <c:pt idx="4">
                  <c:v>2022 Status</c:v>
                </c:pt>
              </c:strCache>
            </c:strRef>
          </c:cat>
          <c:val>
            <c:numRef>
              <c:f>Sheet1!$B$2:$B$7</c:f>
              <c:numCache>
                <c:formatCode>General</c:formatCode>
                <c:ptCount val="5"/>
                <c:pt idx="0">
                  <c:v>16.5</c:v>
                </c:pt>
                <c:pt idx="1">
                  <c:v>19</c:v>
                </c:pt>
                <c:pt idx="2">
                  <c:v>20.9</c:v>
                </c:pt>
                <c:pt idx="3" formatCode="0.0">
                  <c:v>23.421512667614831</c:v>
                </c:pt>
                <c:pt idx="4">
                  <c:v>23.3</c:v>
                </c:pt>
              </c:numCache>
            </c:numRef>
          </c:val>
          <c:smooth val="0"/>
          <c:extLst>
            <c:ext xmlns:c16="http://schemas.microsoft.com/office/drawing/2014/chart" uri="{C3380CC4-5D6E-409C-BE32-E72D297353CC}">
              <c16:uniqueId val="{00000000-2054-47CC-9217-B71E5BE7B516}"/>
            </c:ext>
          </c:extLst>
        </c:ser>
        <c:dLbls>
          <c:showLegendKey val="0"/>
          <c:showVal val="0"/>
          <c:showCatName val="0"/>
          <c:showSerName val="0"/>
          <c:showPercent val="0"/>
          <c:showBubbleSize val="0"/>
        </c:dLbls>
        <c:marker val="1"/>
        <c:smooth val="0"/>
        <c:axId val="298616832"/>
        <c:axId val="151296768"/>
      </c:lineChart>
      <c:catAx>
        <c:axId val="298616832"/>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en-US"/>
          </a:p>
        </c:txPr>
        <c:crossAx val="151296768"/>
        <c:crosses val="autoZero"/>
        <c:auto val="1"/>
        <c:lblAlgn val="ctr"/>
        <c:lblOffset val="100"/>
        <c:noMultiLvlLbl val="0"/>
      </c:catAx>
      <c:valAx>
        <c:axId val="151296768"/>
        <c:scaling>
          <c:orientation val="minMax"/>
          <c:min val="10"/>
        </c:scaling>
        <c:delete val="0"/>
        <c:axPos val="l"/>
        <c:numFmt formatCode="General" sourceLinked="1"/>
        <c:majorTickMark val="none"/>
        <c:minorTickMark val="none"/>
        <c:tickLblPos val="nextTo"/>
        <c:spPr>
          <a:ln w="9525">
            <a:noFill/>
          </a:ln>
        </c:spPr>
        <c:crossAx val="298616832"/>
        <c:crosses val="autoZero"/>
        <c:crossBetween val="between"/>
      </c:valAx>
      <c:spPr>
        <a:noFill/>
        <a:ln w="25400">
          <a:noFill/>
        </a:ln>
      </c:spPr>
    </c:plotArea>
    <c:plotVisOnly val="1"/>
    <c:dispBlanksAs val="gap"/>
    <c:showDLblsOverMax val="0"/>
  </c:chart>
  <c:txPr>
    <a:bodyPr/>
    <a:lstStyle/>
    <a:p>
      <a:pPr>
        <a:defRPr sz="1800" b="1"/>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a:t>Life lost due to RTA per 100,000 population </a:t>
            </a:r>
            <a:endParaRPr lang="ne-NP"/>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ne-NP"/>
        </a:p>
      </c:txPr>
    </c:title>
    <c:autoTitleDeleted val="0"/>
    <c:plotArea>
      <c:layout>
        <c:manualLayout>
          <c:layoutTarget val="inner"/>
          <c:xMode val="edge"/>
          <c:yMode val="edge"/>
          <c:x val="6.7830184366401744E-2"/>
          <c:y val="0.17018345914088351"/>
          <c:w val="0.93216982388071057"/>
          <c:h val="0.70077374104724088"/>
        </c:manualLayout>
      </c:layout>
      <c:lineChart>
        <c:grouping val="standard"/>
        <c:varyColors val="0"/>
        <c:ser>
          <c:idx val="0"/>
          <c:order val="0"/>
          <c:tx>
            <c:strRef>
              <c:f>Sheet1!$B$1</c:f>
              <c:strCache>
                <c:ptCount val="1"/>
                <c:pt idx="0">
                  <c:v>RTA Mortality Ratio</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2071/72</c:v>
                </c:pt>
                <c:pt idx="1">
                  <c:v>2072/73</c:v>
                </c:pt>
                <c:pt idx="2">
                  <c:v>2073/74</c:v>
                </c:pt>
                <c:pt idx="3">
                  <c:v>2074/75</c:v>
                </c:pt>
                <c:pt idx="4">
                  <c:v>2075/76</c:v>
                </c:pt>
                <c:pt idx="5">
                  <c:v>2076/77</c:v>
                </c:pt>
                <c:pt idx="6">
                  <c:v>2077/78</c:v>
                </c:pt>
              </c:strCache>
            </c:strRef>
          </c:cat>
          <c:val>
            <c:numRef>
              <c:f>Sheet1!$B$2:$B$8</c:f>
              <c:numCache>
                <c:formatCode>0.0</c:formatCode>
                <c:ptCount val="7"/>
                <c:pt idx="0">
                  <c:v>7.2285576506148796</c:v>
                </c:pt>
                <c:pt idx="1">
                  <c:v>7.0080318822829515</c:v>
                </c:pt>
                <c:pt idx="2">
                  <c:v>8.3293258934005596</c:v>
                </c:pt>
                <c:pt idx="3">
                  <c:v>8.755193421552331</c:v>
                </c:pt>
                <c:pt idx="4">
                  <c:v>9.4826553597419903</c:v>
                </c:pt>
                <c:pt idx="5">
                  <c:v>7.5527454078569756</c:v>
                </c:pt>
                <c:pt idx="6">
                  <c:v>9.9</c:v>
                </c:pt>
              </c:numCache>
            </c:numRef>
          </c:val>
          <c:smooth val="0"/>
          <c:extLst>
            <c:ext xmlns:c16="http://schemas.microsoft.com/office/drawing/2014/chart" uri="{C3380CC4-5D6E-409C-BE32-E72D297353CC}">
              <c16:uniqueId val="{00000000-0510-4EE6-A80C-66155464CFD8}"/>
            </c:ext>
          </c:extLst>
        </c:ser>
        <c:dLbls>
          <c:showLegendKey val="0"/>
          <c:showVal val="0"/>
          <c:showCatName val="0"/>
          <c:showSerName val="0"/>
          <c:showPercent val="0"/>
          <c:showBubbleSize val="0"/>
        </c:dLbls>
        <c:marker val="1"/>
        <c:smooth val="0"/>
        <c:axId val="294475776"/>
        <c:axId val="55144960"/>
      </c:lineChart>
      <c:catAx>
        <c:axId val="29447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55144960"/>
        <c:crosses val="autoZero"/>
        <c:auto val="1"/>
        <c:lblAlgn val="ctr"/>
        <c:lblOffset val="100"/>
        <c:noMultiLvlLbl val="0"/>
      </c:catAx>
      <c:valAx>
        <c:axId val="551449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29447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8501013243912"/>
          <c:y val="0.25222318611668604"/>
          <c:w val="0.78355995189393268"/>
          <c:h val="0.71928253658698071"/>
        </c:manualLayout>
      </c:layout>
      <c:barChart>
        <c:barDir val="bar"/>
        <c:grouping val="percentStacked"/>
        <c:varyColors val="0"/>
        <c:ser>
          <c:idx val="0"/>
          <c:order val="0"/>
          <c:tx>
            <c:strRef>
              <c:f>Sheet1!$B$1</c:f>
              <c:strCache>
                <c:ptCount val="1"/>
                <c:pt idx="0">
                  <c:v>Moderately or severely thin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age 15-19</c:v>
                </c:pt>
                <c:pt idx="1">
                  <c:v>Women age 20-49</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C676-40E3-983B-23864F9DDBFB}"/>
            </c:ext>
          </c:extLst>
        </c:ser>
        <c:ser>
          <c:idx val="1"/>
          <c:order val="1"/>
          <c:tx>
            <c:strRef>
              <c:f>Sheet1!$C$1</c:f>
              <c:strCache>
                <c:ptCount val="1"/>
                <c:pt idx="0">
                  <c:v>Mildly thin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age 15-19</c:v>
                </c:pt>
                <c:pt idx="1">
                  <c:v>Women age 20-49</c:v>
                </c:pt>
              </c:strCache>
            </c:strRef>
          </c:cat>
          <c:val>
            <c:numRef>
              <c:f>Sheet1!$C$2:$C$3</c:f>
              <c:numCache>
                <c:formatCode>General</c:formatCode>
                <c:ptCount val="2"/>
                <c:pt idx="0">
                  <c:v>21</c:v>
                </c:pt>
                <c:pt idx="1">
                  <c:v>7</c:v>
                </c:pt>
              </c:numCache>
            </c:numRef>
          </c:val>
          <c:extLst>
            <c:ext xmlns:c16="http://schemas.microsoft.com/office/drawing/2014/chart" uri="{C3380CC4-5D6E-409C-BE32-E72D297353CC}">
              <c16:uniqueId val="{00000001-C676-40E3-983B-23864F9DDBFB}"/>
            </c:ext>
          </c:extLst>
        </c:ser>
        <c:ser>
          <c:idx val="2"/>
          <c:order val="2"/>
          <c:tx>
            <c:strRef>
              <c:f>Sheet1!$D$1</c:f>
              <c:strCache>
                <c:ptCount val="1"/>
                <c:pt idx="0">
                  <c:v>Normal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age 15-19</c:v>
                </c:pt>
                <c:pt idx="1">
                  <c:v>Women age 20-49</c:v>
                </c:pt>
              </c:strCache>
            </c:strRef>
          </c:cat>
          <c:val>
            <c:numRef>
              <c:f>Sheet1!$D$2:$D$3</c:f>
              <c:numCache>
                <c:formatCode>0</c:formatCode>
                <c:ptCount val="2"/>
                <c:pt idx="0">
                  <c:v>69</c:v>
                </c:pt>
                <c:pt idx="1">
                  <c:v>55</c:v>
                </c:pt>
              </c:numCache>
            </c:numRef>
          </c:val>
          <c:extLst>
            <c:ext xmlns:c16="http://schemas.microsoft.com/office/drawing/2014/chart" uri="{C3380CC4-5D6E-409C-BE32-E72D297353CC}">
              <c16:uniqueId val="{00000002-C676-40E3-983B-23864F9DDBFB}"/>
            </c:ext>
          </c:extLst>
        </c:ser>
        <c:ser>
          <c:idx val="3"/>
          <c:order val="3"/>
          <c:tx>
            <c:strRef>
              <c:f>Sheet1!$E$1</c:f>
              <c:strCache>
                <c:ptCount val="1"/>
                <c:pt idx="0">
                  <c:v>Overweight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age 15-19</c:v>
                </c:pt>
                <c:pt idx="1">
                  <c:v>Women age 20-49</c:v>
                </c:pt>
              </c:strCache>
            </c:strRef>
          </c:cat>
          <c:val>
            <c:numRef>
              <c:f>Sheet1!$E$2:$E$3</c:f>
              <c:numCache>
                <c:formatCode>General</c:formatCode>
                <c:ptCount val="2"/>
                <c:pt idx="0">
                  <c:v>5</c:v>
                </c:pt>
                <c:pt idx="1">
                  <c:v>26</c:v>
                </c:pt>
              </c:numCache>
            </c:numRef>
          </c:val>
          <c:extLst>
            <c:ext xmlns:c16="http://schemas.microsoft.com/office/drawing/2014/chart" uri="{C3380CC4-5D6E-409C-BE32-E72D297353CC}">
              <c16:uniqueId val="{00000003-C676-40E3-983B-23864F9DDBFB}"/>
            </c:ext>
          </c:extLst>
        </c:ser>
        <c:ser>
          <c:idx val="4"/>
          <c:order val="4"/>
          <c:tx>
            <c:strRef>
              <c:f>Sheet1!$F$1</c:f>
              <c:strCache>
                <c:ptCount val="1"/>
                <c:pt idx="0">
                  <c:v>Obese</c:v>
                </c:pt>
              </c:strCache>
            </c:strRef>
          </c:tx>
          <c:spPr>
            <a:solidFill>
              <a:schemeClr val="accent5"/>
            </a:solidFill>
            <a:ln>
              <a:noFill/>
            </a:ln>
            <a:effectLst/>
          </c:spPr>
          <c:invertIfNegative val="0"/>
          <c:dLbls>
            <c:dLbl>
              <c:idx val="1"/>
              <c:layout>
                <c:manualLayout>
                  <c:x val="7.6628343243327892E-3"/>
                  <c:y val="1.0361593082698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3-4CAE-B5CE-5E82BC04B8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age 15-19</c:v>
                </c:pt>
                <c:pt idx="1">
                  <c:v>Women age 20-49</c:v>
                </c:pt>
              </c:strCache>
            </c:strRef>
          </c:cat>
          <c:val>
            <c:numRef>
              <c:f>Sheet1!$F$2:$F$3</c:f>
              <c:numCache>
                <c:formatCode>General</c:formatCode>
                <c:ptCount val="2"/>
                <c:pt idx="0">
                  <c:v>1</c:v>
                </c:pt>
                <c:pt idx="1">
                  <c:v>8</c:v>
                </c:pt>
              </c:numCache>
            </c:numRef>
          </c:val>
          <c:extLst>
            <c:ext xmlns:c16="http://schemas.microsoft.com/office/drawing/2014/chart" uri="{C3380CC4-5D6E-409C-BE32-E72D297353CC}">
              <c16:uniqueId val="{00000000-E803-4CAE-B5CE-5E82BC04B86D}"/>
            </c:ext>
          </c:extLst>
        </c:ser>
        <c:dLbls>
          <c:dLblPos val="ctr"/>
          <c:showLegendKey val="0"/>
          <c:showVal val="1"/>
          <c:showCatName val="0"/>
          <c:showSerName val="0"/>
          <c:showPercent val="0"/>
          <c:showBubbleSize val="0"/>
        </c:dLbls>
        <c:gapWidth val="100"/>
        <c:overlap val="100"/>
        <c:axId val="211613023"/>
        <c:axId val="211614271"/>
      </c:barChart>
      <c:catAx>
        <c:axId val="211613023"/>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1614271"/>
        <c:crosses val="autoZero"/>
        <c:auto val="1"/>
        <c:lblAlgn val="ctr"/>
        <c:lblOffset val="100"/>
        <c:noMultiLvlLbl val="0"/>
      </c:catAx>
      <c:valAx>
        <c:axId val="211614271"/>
        <c:scaling>
          <c:orientation val="minMax"/>
        </c:scaling>
        <c:delete val="1"/>
        <c:axPos val="b"/>
        <c:numFmt formatCode="0%" sourceLinked="1"/>
        <c:majorTickMark val="none"/>
        <c:minorTickMark val="none"/>
        <c:tickLblPos val="nextTo"/>
        <c:crossAx val="211613023"/>
        <c:crosses val="autoZero"/>
        <c:crossBetween val="between"/>
      </c:valAx>
      <c:spPr>
        <a:noFill/>
        <a:ln>
          <a:noFill/>
        </a:ln>
        <a:effectLst/>
      </c:spPr>
    </c:plotArea>
    <c:legend>
      <c:legendPos val="t"/>
      <c:layout>
        <c:manualLayout>
          <c:xMode val="edge"/>
          <c:yMode val="edge"/>
          <c:x val="0.23617567052843405"/>
          <c:y val="1.4666936394578315E-2"/>
          <c:w val="0.60200052832227879"/>
          <c:h val="0.313003393990675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51661990918728"/>
          <c:y val="0.23289319199586611"/>
          <c:w val="0.81048338009081278"/>
          <c:h val="0.73371323708821967"/>
        </c:manualLayout>
      </c:layout>
      <c:barChart>
        <c:barDir val="bar"/>
        <c:grouping val="percentStacked"/>
        <c:varyColors val="0"/>
        <c:ser>
          <c:idx val="0"/>
          <c:order val="0"/>
          <c:tx>
            <c:strRef>
              <c:f>Sheet1!$B$1</c:f>
              <c:strCache>
                <c:ptCount val="1"/>
                <c:pt idx="0">
                  <c:v>Moderately or severely thin</c:v>
                </c:pt>
              </c:strCache>
            </c:strRef>
          </c:tx>
          <c:spPr>
            <a:solidFill>
              <a:srgbClr val="FF0000"/>
            </a:solidFill>
            <a:ln>
              <a:noFill/>
            </a:ln>
            <a:effectLst/>
          </c:spPr>
          <c:invertIfNegative val="0"/>
          <c:dLbls>
            <c:dLbl>
              <c:idx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4B9-4814-8140-D4587DD33CED}"/>
                </c:ext>
              </c:extLst>
            </c:dLbl>
            <c:dLbl>
              <c:idx val="1"/>
              <c:layout>
                <c:manualLayout>
                  <c:x val="9.1954011891994831E-3"/>
                  <c:y val="-0.145062303157777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B9-4814-8140-D4587DD33CE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 age 
15-19</c:v>
                </c:pt>
                <c:pt idx="1">
                  <c:v>Men age
 20-49</c:v>
                </c:pt>
              </c:strCache>
            </c:strRef>
          </c:cat>
          <c:val>
            <c:numRef>
              <c:f>Sheet1!$B$2:$B$3</c:f>
              <c:numCache>
                <c:formatCode>General</c:formatCode>
                <c:ptCount val="2"/>
                <c:pt idx="0">
                  <c:v>14</c:v>
                </c:pt>
                <c:pt idx="1">
                  <c:v>1</c:v>
                </c:pt>
              </c:numCache>
            </c:numRef>
          </c:val>
          <c:extLst>
            <c:ext xmlns:c16="http://schemas.microsoft.com/office/drawing/2014/chart" uri="{C3380CC4-5D6E-409C-BE32-E72D297353CC}">
              <c16:uniqueId val="{00000002-74B9-4814-8140-D4587DD33CED}"/>
            </c:ext>
          </c:extLst>
        </c:ser>
        <c:ser>
          <c:idx val="1"/>
          <c:order val="1"/>
          <c:tx>
            <c:strRef>
              <c:f>Sheet1!$C$1</c:f>
              <c:strCache>
                <c:ptCount val="1"/>
                <c:pt idx="0">
                  <c:v>Mildly thin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 age 
15-19</c:v>
                </c:pt>
                <c:pt idx="1">
                  <c:v>Men age
 20-49</c:v>
                </c:pt>
              </c:strCache>
            </c:strRef>
          </c:cat>
          <c:val>
            <c:numRef>
              <c:f>Sheet1!$C$2:$C$3</c:f>
              <c:numCache>
                <c:formatCode>General</c:formatCode>
                <c:ptCount val="2"/>
                <c:pt idx="0">
                  <c:v>28</c:v>
                </c:pt>
                <c:pt idx="1">
                  <c:v>6</c:v>
                </c:pt>
              </c:numCache>
            </c:numRef>
          </c:val>
          <c:extLst>
            <c:ext xmlns:c16="http://schemas.microsoft.com/office/drawing/2014/chart" uri="{C3380CC4-5D6E-409C-BE32-E72D297353CC}">
              <c16:uniqueId val="{00000003-74B9-4814-8140-D4587DD33CED}"/>
            </c:ext>
          </c:extLst>
        </c:ser>
        <c:ser>
          <c:idx val="2"/>
          <c:order val="2"/>
          <c:tx>
            <c:strRef>
              <c:f>Sheet1!$D$1</c:f>
              <c:strCache>
                <c:ptCount val="1"/>
                <c:pt idx="0">
                  <c:v>Normal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 age 
15-19</c:v>
                </c:pt>
                <c:pt idx="1">
                  <c:v>Men age
 20-49</c:v>
                </c:pt>
              </c:strCache>
            </c:strRef>
          </c:cat>
          <c:val>
            <c:numRef>
              <c:f>Sheet1!$D$2:$D$3</c:f>
              <c:numCache>
                <c:formatCode>0</c:formatCode>
                <c:ptCount val="2"/>
                <c:pt idx="0">
                  <c:v>52</c:v>
                </c:pt>
                <c:pt idx="1">
                  <c:v>61</c:v>
                </c:pt>
              </c:numCache>
            </c:numRef>
          </c:val>
          <c:extLst>
            <c:ext xmlns:c16="http://schemas.microsoft.com/office/drawing/2014/chart" uri="{C3380CC4-5D6E-409C-BE32-E72D297353CC}">
              <c16:uniqueId val="{00000004-74B9-4814-8140-D4587DD33CED}"/>
            </c:ext>
          </c:extLst>
        </c:ser>
        <c:ser>
          <c:idx val="3"/>
          <c:order val="3"/>
          <c:tx>
            <c:strRef>
              <c:f>Sheet1!$E$1</c:f>
              <c:strCache>
                <c:ptCount val="1"/>
                <c:pt idx="0">
                  <c:v>Overweight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 age 
15-19</c:v>
                </c:pt>
                <c:pt idx="1">
                  <c:v>Men age
 20-49</c:v>
                </c:pt>
              </c:strCache>
            </c:strRef>
          </c:cat>
          <c:val>
            <c:numRef>
              <c:f>Sheet1!$E$2:$E$3</c:f>
              <c:numCache>
                <c:formatCode>General</c:formatCode>
                <c:ptCount val="2"/>
                <c:pt idx="0">
                  <c:v>4</c:v>
                </c:pt>
                <c:pt idx="1">
                  <c:v>26</c:v>
                </c:pt>
              </c:numCache>
            </c:numRef>
          </c:val>
          <c:extLst>
            <c:ext xmlns:c16="http://schemas.microsoft.com/office/drawing/2014/chart" uri="{C3380CC4-5D6E-409C-BE32-E72D297353CC}">
              <c16:uniqueId val="{00000005-74B9-4814-8140-D4587DD33CED}"/>
            </c:ext>
          </c:extLst>
        </c:ser>
        <c:ser>
          <c:idx val="4"/>
          <c:order val="4"/>
          <c:tx>
            <c:strRef>
              <c:f>Sheet1!$F$1</c:f>
              <c:strCache>
                <c:ptCount val="1"/>
                <c:pt idx="0">
                  <c:v>Obese</c:v>
                </c:pt>
              </c:strCache>
            </c:strRef>
          </c:tx>
          <c:spPr>
            <a:solidFill>
              <a:schemeClr val="accent5"/>
            </a:solidFill>
            <a:ln>
              <a:noFill/>
            </a:ln>
            <a:effectLst/>
          </c:spPr>
          <c:invertIfNegative val="0"/>
          <c:dLbls>
            <c:dLbl>
              <c:idx val="1"/>
              <c:layout>
                <c:manualLayout>
                  <c:x val="7.6628343243327892E-3"/>
                  <c:y val="1.0361593082698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B9-4814-8140-D4587DD33C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 age 
15-19</c:v>
                </c:pt>
                <c:pt idx="1">
                  <c:v>Men age
 20-49</c:v>
                </c:pt>
              </c:strCache>
            </c:strRef>
          </c:cat>
          <c:val>
            <c:numRef>
              <c:f>Sheet1!$F$2:$F$3</c:f>
              <c:numCache>
                <c:formatCode>General</c:formatCode>
                <c:ptCount val="2"/>
                <c:pt idx="0">
                  <c:v>3</c:v>
                </c:pt>
                <c:pt idx="1">
                  <c:v>6</c:v>
                </c:pt>
              </c:numCache>
            </c:numRef>
          </c:val>
          <c:extLst>
            <c:ext xmlns:c16="http://schemas.microsoft.com/office/drawing/2014/chart" uri="{C3380CC4-5D6E-409C-BE32-E72D297353CC}">
              <c16:uniqueId val="{00000007-74B9-4814-8140-D4587DD33CED}"/>
            </c:ext>
          </c:extLst>
        </c:ser>
        <c:dLbls>
          <c:dLblPos val="ctr"/>
          <c:showLegendKey val="0"/>
          <c:showVal val="1"/>
          <c:showCatName val="0"/>
          <c:showSerName val="0"/>
          <c:showPercent val="0"/>
          <c:showBubbleSize val="0"/>
        </c:dLbls>
        <c:gapWidth val="100"/>
        <c:overlap val="100"/>
        <c:axId val="211613023"/>
        <c:axId val="211614271"/>
      </c:barChart>
      <c:catAx>
        <c:axId val="211613023"/>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1614271"/>
        <c:crosses val="autoZero"/>
        <c:auto val="1"/>
        <c:lblAlgn val="ctr"/>
        <c:lblOffset val="100"/>
        <c:noMultiLvlLbl val="0"/>
      </c:catAx>
      <c:valAx>
        <c:axId val="211614271"/>
        <c:scaling>
          <c:orientation val="minMax"/>
        </c:scaling>
        <c:delete val="1"/>
        <c:axPos val="b"/>
        <c:numFmt formatCode="0%" sourceLinked="1"/>
        <c:majorTickMark val="none"/>
        <c:minorTickMark val="none"/>
        <c:tickLblPos val="nextTo"/>
        <c:crossAx val="2116130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5609768619669177E-2"/>
          <c:w val="0.99392242559276067"/>
          <c:h val="0.71982459203551719"/>
        </c:manualLayout>
      </c:layout>
      <c:barChart>
        <c:barDir val="col"/>
        <c:grouping val="clustered"/>
        <c:varyColors val="0"/>
        <c:ser>
          <c:idx val="0"/>
          <c:order val="0"/>
          <c:tx>
            <c:strRef>
              <c:f>Sheet1!$A$2</c:f>
              <c:strCache>
                <c:ptCount val="1"/>
                <c:pt idx="0">
                  <c:v>Emotional violence</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DF6C-4989-9D1D-C38509042BB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DF6C-4989-9D1D-C38509042BB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DF6C-4989-9D1D-C38509042BB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DF6C-4989-9D1D-C38509042BBD}"/>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Emotional violence</c:v>
                </c:pt>
                <c:pt idx="1">
                  <c:v>Physical violence</c:v>
                </c:pt>
                <c:pt idx="2">
                  <c:v>Sexual violence</c:v>
                </c:pt>
                <c:pt idx="3">
                  <c:v>Physical or sexual or emotional violence</c:v>
                </c:pt>
              </c:strCache>
            </c:strRef>
          </c:cat>
          <c:val>
            <c:numRef>
              <c:f>Sheet1!$B$2:$B$5</c:f>
              <c:numCache>
                <c:formatCode>General</c:formatCode>
                <c:ptCount val="4"/>
                <c:pt idx="0">
                  <c:v>10</c:v>
                </c:pt>
                <c:pt idx="1">
                  <c:v>12</c:v>
                </c:pt>
                <c:pt idx="2">
                  <c:v>4</c:v>
                </c:pt>
                <c:pt idx="3">
                  <c:v>17</c:v>
                </c:pt>
              </c:numCache>
            </c:numRef>
          </c:val>
          <c:extLst>
            <c:ext xmlns:c16="http://schemas.microsoft.com/office/drawing/2014/chart" uri="{C3380CC4-5D6E-409C-BE32-E72D297353CC}">
              <c16:uniqueId val="{00000004-DF6C-4989-9D1D-C38509042BBD}"/>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min val="0"/>
        </c:scaling>
        <c:delete val="1"/>
        <c:axPos val="l"/>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18397613534403"/>
          <c:y val="0"/>
          <c:w val="0.56249855600348353"/>
          <c:h val="0.9772854729489161"/>
        </c:manualLayout>
      </c:layout>
      <c:barChart>
        <c:barDir val="bar"/>
        <c:grouping val="clustered"/>
        <c:varyColors val="0"/>
        <c:ser>
          <c:idx val="0"/>
          <c:order val="0"/>
          <c:tx>
            <c:strRef>
              <c:f>Sheet1!$A$3</c:f>
              <c:strCache>
                <c:ptCount val="1"/>
                <c:pt idx="0">
                  <c:v>Bagmati Province</c:v>
                </c:pt>
              </c:strCache>
            </c:strRef>
          </c:tx>
          <c:spPr>
            <a:solidFill>
              <a:schemeClr val="accent3"/>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CF47-4803-9BDC-3BF36B84D008}"/>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CF47-4803-9BDC-3BF36B84D008}"/>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5-CF47-4803-9BDC-3BF36B84D008}"/>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Nepal</c:v>
                </c:pt>
                <c:pt idx="1">
                  <c:v>Bagmati Province</c:v>
                </c:pt>
                <c:pt idx="2">
                  <c:v>Gandaki Province</c:v>
                </c:pt>
                <c:pt idx="3">
                  <c:v>Koshi Province</c:v>
                </c:pt>
                <c:pt idx="4">
                  <c:v>Sudurpashchim Province</c:v>
                </c:pt>
                <c:pt idx="5">
                  <c:v>Lumbini Province</c:v>
                </c:pt>
                <c:pt idx="6">
                  <c:v>Karnali Province</c:v>
                </c:pt>
                <c:pt idx="7">
                  <c:v>Madhesh Province</c:v>
                </c:pt>
              </c:strCache>
            </c:strRef>
          </c:cat>
          <c:val>
            <c:numRef>
              <c:f>Sheet1!$B$2:$B$9</c:f>
              <c:numCache>
                <c:formatCode>General</c:formatCode>
                <c:ptCount val="8"/>
                <c:pt idx="0">
                  <c:v>17</c:v>
                </c:pt>
                <c:pt idx="1">
                  <c:v>10</c:v>
                </c:pt>
                <c:pt idx="2">
                  <c:v>12</c:v>
                </c:pt>
                <c:pt idx="3">
                  <c:v>14</c:v>
                </c:pt>
                <c:pt idx="4">
                  <c:v>15</c:v>
                </c:pt>
                <c:pt idx="5">
                  <c:v>16</c:v>
                </c:pt>
                <c:pt idx="6">
                  <c:v>17</c:v>
                </c:pt>
                <c:pt idx="7">
                  <c:v>32</c:v>
                </c:pt>
              </c:numCache>
            </c:numRef>
          </c:val>
          <c:extLst>
            <c:ext xmlns:c16="http://schemas.microsoft.com/office/drawing/2014/chart" uri="{C3380CC4-5D6E-409C-BE32-E72D297353CC}">
              <c16:uniqueId val="{00000006-CF47-4803-9BDC-3BF36B84D008}"/>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b"/>
        <c:numFmt formatCode="General" sourceLinked="1"/>
        <c:majorTickMark val="out"/>
        <c:minorTickMark val="none"/>
        <c:tickLblPos val="nextTo"/>
        <c:crossAx val="631509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819804362462"/>
          <c:w val="0.95425328225331896"/>
          <c:h val="0.72901720968387662"/>
        </c:manualLayout>
      </c:layout>
      <c:barChart>
        <c:barDir val="col"/>
        <c:grouping val="clustered"/>
        <c:varyColors val="0"/>
        <c:ser>
          <c:idx val="0"/>
          <c:order val="0"/>
          <c:tx>
            <c:strRef>
              <c:f>Sheet1!$B$1</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 NDHS</c:v>
                </c:pt>
                <c:pt idx="1">
                  <c:v>2022 NDHS</c:v>
                </c:pt>
              </c:strCache>
            </c:strRef>
          </c:cat>
          <c:val>
            <c:numRef>
              <c:f>Sheet1!$B$2:$B$3</c:f>
              <c:numCache>
                <c:formatCode>General</c:formatCode>
                <c:ptCount val="2"/>
                <c:pt idx="0">
                  <c:v>17</c:v>
                </c:pt>
                <c:pt idx="1">
                  <c:v>18</c:v>
                </c:pt>
              </c:numCache>
            </c:numRef>
          </c:val>
          <c:extLst>
            <c:ext xmlns:c16="http://schemas.microsoft.com/office/drawing/2014/chart" uri="{C3380CC4-5D6E-409C-BE32-E72D297353CC}">
              <c16:uniqueId val="{00000000-B0DD-4FD1-A1CB-966873C36F93}"/>
            </c:ext>
          </c:extLst>
        </c:ser>
        <c:ser>
          <c:idx val="1"/>
          <c:order val="1"/>
          <c:tx>
            <c:strRef>
              <c:f>Sheet1!$C$1</c:f>
              <c:strCache>
                <c:ptCount val="1"/>
                <c:pt idx="0">
                  <c:v>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 NDHS</c:v>
                </c:pt>
                <c:pt idx="1">
                  <c:v>2022 NDHS</c:v>
                </c:pt>
              </c:strCache>
            </c:strRef>
          </c:cat>
          <c:val>
            <c:numRef>
              <c:f>Sheet1!$C$2:$C$3</c:f>
              <c:numCache>
                <c:formatCode>General</c:formatCode>
                <c:ptCount val="2"/>
                <c:pt idx="0">
                  <c:v>23</c:v>
                </c:pt>
                <c:pt idx="1">
                  <c:v>23</c:v>
                </c:pt>
              </c:numCache>
            </c:numRef>
          </c:val>
          <c:extLst>
            <c:ext xmlns:c16="http://schemas.microsoft.com/office/drawing/2014/chart" uri="{C3380CC4-5D6E-409C-BE32-E72D297353CC}">
              <c16:uniqueId val="{00000001-B0DD-4FD1-A1CB-966873C36F93}"/>
            </c:ext>
          </c:extLst>
        </c:ser>
        <c:dLbls>
          <c:dLblPos val="outEnd"/>
          <c:showLegendKey val="0"/>
          <c:showVal val="1"/>
          <c:showCatName val="0"/>
          <c:showSerName val="0"/>
          <c:showPercent val="0"/>
          <c:showBubbleSize val="0"/>
        </c:dLbls>
        <c:gapWidth val="100"/>
        <c:overlap val="-5"/>
        <c:axId val="2089359839"/>
        <c:axId val="2089366559"/>
        <c:extLst>
          <c:ext xmlns:c15="http://schemas.microsoft.com/office/drawing/2012/chart" uri="{02D57815-91ED-43cb-92C2-25804820EDAC}">
            <c15:filteredBarSeries>
              <c15:ser>
                <c:idx val="2"/>
                <c:order val="2"/>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2016 NDHS</c:v>
                      </c:pt>
                      <c:pt idx="1">
                        <c:v>2022 NDHS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3-B0DD-4FD1-A1CB-966873C36F93}"/>
                  </c:ext>
                </c:extLst>
              </c15:ser>
            </c15:filteredBarSeries>
          </c:ext>
        </c:extLst>
      </c:barChart>
      <c:catAx>
        <c:axId val="20893598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89366559"/>
        <c:crosses val="autoZero"/>
        <c:auto val="1"/>
        <c:lblAlgn val="ctr"/>
        <c:lblOffset val="100"/>
        <c:noMultiLvlLbl val="0"/>
      </c:catAx>
      <c:valAx>
        <c:axId val="2089366559"/>
        <c:scaling>
          <c:orientation val="minMax"/>
          <c:max val="100"/>
          <c:min val="0"/>
        </c:scaling>
        <c:delete val="1"/>
        <c:axPos val="l"/>
        <c:numFmt formatCode="General" sourceLinked="1"/>
        <c:majorTickMark val="none"/>
        <c:minorTickMark val="none"/>
        <c:tickLblPos val="nextTo"/>
        <c:crossAx val="208935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75201288244767E-2"/>
          <c:y val="5.2016989486014804E-2"/>
          <c:w val="0.62610952616430193"/>
          <c:h val="0.8139220905618586"/>
        </c:manualLayout>
      </c:layout>
      <c:barChart>
        <c:barDir val="col"/>
        <c:grouping val="percentStacked"/>
        <c:varyColors val="0"/>
        <c:ser>
          <c:idx val="0"/>
          <c:order val="0"/>
          <c:tx>
            <c:strRef>
              <c:f>Sheet1!$B$1</c:f>
              <c:strCache>
                <c:ptCount val="1"/>
                <c:pt idx="0">
                  <c:v>Unaware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0-9E84-429F-BF8E-BE215F827446}"/>
            </c:ext>
          </c:extLst>
        </c:ser>
        <c:ser>
          <c:idx val="1"/>
          <c:order val="1"/>
          <c:tx>
            <c:strRef>
              <c:f>Sheet1!$C$1</c:f>
              <c:strCache>
                <c:ptCount val="1"/>
                <c:pt idx="0">
                  <c:v>Aware, not treated</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Sheet1!$C$2:$C$3</c:f>
              <c:numCache>
                <c:formatCode>General</c:formatCode>
                <c:ptCount val="2"/>
                <c:pt idx="0">
                  <c:v>17</c:v>
                </c:pt>
                <c:pt idx="1">
                  <c:v>20</c:v>
                </c:pt>
              </c:numCache>
            </c:numRef>
          </c:val>
          <c:extLst>
            <c:ext xmlns:c16="http://schemas.microsoft.com/office/drawing/2014/chart" uri="{C3380CC4-5D6E-409C-BE32-E72D297353CC}">
              <c16:uniqueId val="{00000001-9E84-429F-BF8E-BE215F827446}"/>
            </c:ext>
          </c:extLst>
        </c:ser>
        <c:ser>
          <c:idx val="2"/>
          <c:order val="2"/>
          <c:tx>
            <c:strRef>
              <c:f>Sheet1!$D$1</c:f>
              <c:strCache>
                <c:ptCount val="1"/>
                <c:pt idx="0">
                  <c:v>Aware, treated, not controlled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Sheet1!$D$2:$D$3</c:f>
              <c:numCache>
                <c:formatCode>General</c:formatCode>
                <c:ptCount val="2"/>
                <c:pt idx="0">
                  <c:v>16</c:v>
                </c:pt>
                <c:pt idx="1">
                  <c:v>12</c:v>
                </c:pt>
              </c:numCache>
            </c:numRef>
          </c:val>
          <c:extLst>
            <c:ext xmlns:c16="http://schemas.microsoft.com/office/drawing/2014/chart" uri="{C3380CC4-5D6E-409C-BE32-E72D297353CC}">
              <c16:uniqueId val="{00000002-9E84-429F-BF8E-BE215F827446}"/>
            </c:ext>
          </c:extLst>
        </c:ser>
        <c:ser>
          <c:idx val="3"/>
          <c:order val="3"/>
          <c:tx>
            <c:strRef>
              <c:f>Sheet1!$E$1</c:f>
              <c:strCache>
                <c:ptCount val="1"/>
                <c:pt idx="0">
                  <c:v>Aware, treated, controlled</c:v>
                </c:pt>
              </c:strCache>
            </c:strRef>
          </c:tx>
          <c:spPr>
            <a:solidFill>
              <a:srgbClr val="00B050"/>
            </a:solidFill>
            <a:ln>
              <a:noFill/>
            </a:ln>
            <a:effectLst/>
          </c:spPr>
          <c:invertIfNegative val="0"/>
          <c:dLbls>
            <c:dLbl>
              <c:idx val="0"/>
              <c:layout>
                <c:manualLayout>
                  <c:x val="0"/>
                  <c:y val="-1.98159959946723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84-429F-BF8E-BE215F827446}"/>
                </c:ext>
              </c:extLst>
            </c:dLbl>
            <c:dLbl>
              <c:idx val="1"/>
              <c:layout>
                <c:manualLayout>
                  <c:x val="1.6103059581320451E-3"/>
                  <c:y val="-1.98159959946723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84-429F-BF8E-BE215F82744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Sheet1!$E$2:$E$3</c:f>
              <c:numCache>
                <c:formatCode>General</c:formatCode>
                <c:ptCount val="2"/>
                <c:pt idx="0">
                  <c:v>19</c:v>
                </c:pt>
                <c:pt idx="1">
                  <c:v>16</c:v>
                </c:pt>
              </c:numCache>
            </c:numRef>
          </c:val>
          <c:extLst>
            <c:ext xmlns:c16="http://schemas.microsoft.com/office/drawing/2014/chart" uri="{C3380CC4-5D6E-409C-BE32-E72D297353CC}">
              <c16:uniqueId val="{00000005-9E84-429F-BF8E-BE215F827446}"/>
            </c:ext>
          </c:extLst>
        </c:ser>
        <c:dLbls>
          <c:dLblPos val="ctr"/>
          <c:showLegendKey val="0"/>
          <c:showVal val="1"/>
          <c:showCatName val="0"/>
          <c:showSerName val="0"/>
          <c:showPercent val="0"/>
          <c:showBubbleSize val="0"/>
        </c:dLbls>
        <c:gapWidth val="100"/>
        <c:overlap val="100"/>
        <c:axId val="1514768176"/>
        <c:axId val="1514770672"/>
      </c:barChart>
      <c:catAx>
        <c:axId val="1514768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514770672"/>
        <c:crosses val="autoZero"/>
        <c:auto val="1"/>
        <c:lblAlgn val="ctr"/>
        <c:lblOffset val="100"/>
        <c:noMultiLvlLbl val="0"/>
      </c:catAx>
      <c:valAx>
        <c:axId val="1514770672"/>
        <c:scaling>
          <c:orientation val="minMax"/>
        </c:scaling>
        <c:delete val="1"/>
        <c:axPos val="l"/>
        <c:numFmt formatCode="0%" sourceLinked="1"/>
        <c:majorTickMark val="none"/>
        <c:minorTickMark val="none"/>
        <c:tickLblPos val="nextTo"/>
        <c:crossAx val="1514768176"/>
        <c:crosses val="autoZero"/>
        <c:crossBetween val="between"/>
      </c:valAx>
      <c:spPr>
        <a:noFill/>
        <a:ln>
          <a:noFill/>
        </a:ln>
        <a:effectLst/>
      </c:spPr>
    </c:plotArea>
    <c:legend>
      <c:legendPos val="r"/>
      <c:layout>
        <c:manualLayout>
          <c:xMode val="edge"/>
          <c:yMode val="edge"/>
          <c:x val="0.66773010078917039"/>
          <c:y val="3.2950919717715688E-2"/>
          <c:w val="0.32260813810077843"/>
          <c:h val="0.844925983549212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20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07352080426724"/>
          <c:w val="0.95416666666666672"/>
          <c:h val="0.55950929621100809"/>
        </c:manualLayout>
      </c:layout>
      <c:barChart>
        <c:barDir val="col"/>
        <c:grouping val="clustered"/>
        <c:varyColors val="0"/>
        <c:ser>
          <c:idx val="0"/>
          <c:order val="0"/>
          <c:tx>
            <c:strRef>
              <c:f>Sheet1!$B$1</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c:v>
                </c:pt>
                <c:pt idx="1">
                  <c:v>15-19</c:v>
                </c:pt>
                <c:pt idx="2">
                  <c:v>20-24</c:v>
                </c:pt>
                <c:pt idx="3">
                  <c:v>25-29</c:v>
                </c:pt>
                <c:pt idx="4">
                  <c:v>30-34</c:v>
                </c:pt>
                <c:pt idx="5">
                  <c:v>35-39</c:v>
                </c:pt>
                <c:pt idx="6">
                  <c:v>40-44</c:v>
                </c:pt>
                <c:pt idx="7">
                  <c:v>45-49</c:v>
                </c:pt>
              </c:strCache>
            </c:strRef>
          </c:cat>
          <c:val>
            <c:numRef>
              <c:f>Sheet1!$B$2:$B$9</c:f>
              <c:numCache>
                <c:formatCode>0</c:formatCode>
                <c:ptCount val="8"/>
                <c:pt idx="0">
                  <c:v>5</c:v>
                </c:pt>
                <c:pt idx="1">
                  <c:v>1</c:v>
                </c:pt>
                <c:pt idx="2">
                  <c:v>3</c:v>
                </c:pt>
                <c:pt idx="3">
                  <c:v>3</c:v>
                </c:pt>
                <c:pt idx="4">
                  <c:v>3</c:v>
                </c:pt>
                <c:pt idx="5">
                  <c:v>7</c:v>
                </c:pt>
                <c:pt idx="6">
                  <c:v>10</c:v>
                </c:pt>
                <c:pt idx="7">
                  <c:v>13</c:v>
                </c:pt>
              </c:numCache>
            </c:numRef>
          </c:val>
          <c:extLst>
            <c:ext xmlns:c16="http://schemas.microsoft.com/office/drawing/2014/chart" uri="{C3380CC4-5D6E-409C-BE32-E72D297353CC}">
              <c16:uniqueId val="{00000000-5041-4C21-92A6-A395699009EC}"/>
            </c:ext>
          </c:extLst>
        </c:ser>
        <c:ser>
          <c:idx val="1"/>
          <c:order val="1"/>
          <c:tx>
            <c:strRef>
              <c:f>Sheet1!$C$1</c:f>
              <c:strCache>
                <c:ptCount val="1"/>
                <c:pt idx="0">
                  <c:v>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c:v>
                </c:pt>
                <c:pt idx="1">
                  <c:v>15-19</c:v>
                </c:pt>
                <c:pt idx="2">
                  <c:v>20-24</c:v>
                </c:pt>
                <c:pt idx="3">
                  <c:v>25-29</c:v>
                </c:pt>
                <c:pt idx="4">
                  <c:v>30-34</c:v>
                </c:pt>
                <c:pt idx="5">
                  <c:v>35-39</c:v>
                </c:pt>
                <c:pt idx="6">
                  <c:v>40-44</c:v>
                </c:pt>
                <c:pt idx="7">
                  <c:v>45-49</c:v>
                </c:pt>
              </c:strCache>
            </c:strRef>
          </c:cat>
          <c:val>
            <c:numRef>
              <c:f>Sheet1!$C$2:$C$9</c:f>
              <c:numCache>
                <c:formatCode>0</c:formatCode>
                <c:ptCount val="8"/>
                <c:pt idx="0">
                  <c:v>28</c:v>
                </c:pt>
                <c:pt idx="1">
                  <c:v>16</c:v>
                </c:pt>
                <c:pt idx="2">
                  <c:v>33</c:v>
                </c:pt>
                <c:pt idx="3">
                  <c:v>33</c:v>
                </c:pt>
                <c:pt idx="4">
                  <c:v>33</c:v>
                </c:pt>
                <c:pt idx="5">
                  <c:v>27</c:v>
                </c:pt>
                <c:pt idx="6">
                  <c:v>29</c:v>
                </c:pt>
                <c:pt idx="7">
                  <c:v>26</c:v>
                </c:pt>
              </c:numCache>
            </c:numRef>
          </c:val>
          <c:extLst>
            <c:ext xmlns:c16="http://schemas.microsoft.com/office/drawing/2014/chart" uri="{C3380CC4-5D6E-409C-BE32-E72D297353CC}">
              <c16:uniqueId val="{00000001-5041-4C21-92A6-A395699009EC}"/>
            </c:ext>
          </c:extLst>
        </c:ser>
        <c:dLbls>
          <c:dLblPos val="outEnd"/>
          <c:showLegendKey val="0"/>
          <c:showVal val="1"/>
          <c:showCatName val="0"/>
          <c:showSerName val="0"/>
          <c:showPercent val="0"/>
          <c:showBubbleSize val="0"/>
        </c:dLbls>
        <c:gapWidth val="15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l"/>
        <c:numFmt formatCode="0" sourceLinked="1"/>
        <c:majorTickMark val="none"/>
        <c:minorTickMark val="none"/>
        <c:tickLblPos val="nextTo"/>
        <c:crossAx val="631509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41124651000154E-2"/>
          <c:y val="1.8510196255860995E-2"/>
          <c:w val="0.95416666666666672"/>
          <c:h val="0.78404402909843895"/>
        </c:manualLayout>
      </c:layout>
      <c:barChart>
        <c:barDir val="col"/>
        <c:grouping val="clustered"/>
        <c:varyColors val="0"/>
        <c:ser>
          <c:idx val="0"/>
          <c:order val="0"/>
          <c:tx>
            <c:strRef>
              <c:f>Sheet1!$A$2</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Nepal</c:v>
                </c:pt>
                <c:pt idx="1">
                  <c:v>Urban</c:v>
                </c:pt>
                <c:pt idx="2">
                  <c:v>Rural</c:v>
                </c:pt>
              </c:strCache>
            </c:strRef>
          </c:cat>
          <c:val>
            <c:numRef>
              <c:f>Sheet1!$B$2:$D$2</c:f>
              <c:numCache>
                <c:formatCode>General</c:formatCode>
                <c:ptCount val="3"/>
                <c:pt idx="0">
                  <c:v>11</c:v>
                </c:pt>
                <c:pt idx="1">
                  <c:v>10</c:v>
                </c:pt>
                <c:pt idx="2">
                  <c:v>12</c:v>
                </c:pt>
              </c:numCache>
            </c:numRef>
          </c:val>
          <c:extLst>
            <c:ext xmlns:c16="http://schemas.microsoft.com/office/drawing/2014/chart" uri="{C3380CC4-5D6E-409C-BE32-E72D297353CC}">
              <c16:uniqueId val="{00000000-838E-4D16-9506-7C5ADDBFCDD8}"/>
            </c:ext>
          </c:extLst>
        </c:ser>
        <c:ser>
          <c:idx val="1"/>
          <c:order val="1"/>
          <c:tx>
            <c:strRef>
              <c:f>Sheet1!$A$3</c:f>
              <c:strCache>
                <c:ptCount val="1"/>
                <c:pt idx="0">
                  <c:v>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Nepal</c:v>
                </c:pt>
                <c:pt idx="1">
                  <c:v>Urban</c:v>
                </c:pt>
                <c:pt idx="2">
                  <c:v>Rural</c:v>
                </c:pt>
              </c:strCache>
            </c:strRef>
          </c:cat>
          <c:val>
            <c:numRef>
              <c:f>Sheet1!$B$3:$D$3</c:f>
              <c:numCache>
                <c:formatCode>General</c:formatCode>
                <c:ptCount val="3"/>
                <c:pt idx="0">
                  <c:v>42</c:v>
                </c:pt>
                <c:pt idx="1">
                  <c:v>41</c:v>
                </c:pt>
                <c:pt idx="2">
                  <c:v>45</c:v>
                </c:pt>
              </c:numCache>
            </c:numRef>
          </c:val>
          <c:extLst>
            <c:ext xmlns:c16="http://schemas.microsoft.com/office/drawing/2014/chart" uri="{C3380CC4-5D6E-409C-BE32-E72D297353CC}">
              <c16:uniqueId val="{00000001-838E-4D16-9506-7C5ADDBFCDD8}"/>
            </c:ext>
          </c:extLst>
        </c:ser>
        <c:dLbls>
          <c:dLblPos val="outEnd"/>
          <c:showLegendKey val="0"/>
          <c:showVal val="1"/>
          <c:showCatName val="0"/>
          <c:showSerName val="0"/>
          <c:showPercent val="0"/>
          <c:showBubbleSize val="0"/>
        </c:dLbls>
        <c:gapWidth val="100"/>
        <c:axId val="631509664"/>
        <c:axId val="631508000"/>
      </c:barChart>
      <c:catAx>
        <c:axId val="63150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1508000"/>
        <c:crosses val="autoZero"/>
        <c:auto val="1"/>
        <c:lblAlgn val="ctr"/>
        <c:lblOffset val="100"/>
        <c:noMultiLvlLbl val="0"/>
      </c:catAx>
      <c:valAx>
        <c:axId val="631508000"/>
        <c:scaling>
          <c:orientation val="minMax"/>
          <c:max val="100"/>
        </c:scaling>
        <c:delete val="1"/>
        <c:axPos val="l"/>
        <c:numFmt formatCode="General" sourceLinked="1"/>
        <c:majorTickMark val="none"/>
        <c:minorTickMark val="none"/>
        <c:tickLblPos val="nextTo"/>
        <c:crossAx val="631509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8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EA7C2-C858-46E3-8DC3-13D44BC8F324}"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3B610CDE-5ECC-4D33-818E-A425A420DF2E}">
      <dgm:prSet phldrT="[Text]"/>
      <dgm:spPr>
        <a:xfrm>
          <a:off x="2514601" y="1614744"/>
          <a:ext cx="1713076" cy="1572262"/>
        </a:xfrm>
      </dgm:spPr>
      <dgm:t>
        <a:bodyPr/>
        <a:lstStyle/>
        <a:p>
          <a:pPr>
            <a:buNone/>
          </a:pPr>
          <a:r>
            <a:rPr lang="ne-NP">
              <a:latin typeface="Calibri"/>
              <a:ea typeface="+mn-ea"/>
              <a:cs typeface="Mangal" panose="02040503050203030202" pitchFamily="18" charset="0"/>
            </a:rPr>
            <a:t>स्वास्थ्य</a:t>
          </a:r>
          <a:endParaRPr lang="en-US">
            <a:latin typeface="Calibri"/>
            <a:ea typeface="+mn-ea"/>
            <a:cs typeface="+mn-cs"/>
          </a:endParaRPr>
        </a:p>
      </dgm:t>
    </dgm:pt>
    <dgm:pt modelId="{2916E19E-EA65-470A-8F55-FFE7AA4FB436}" type="parTrans" cxnId="{BFD5CC73-2922-483F-87DF-B65A00516429}">
      <dgm:prSet/>
      <dgm:spPr/>
      <dgm:t>
        <a:bodyPr/>
        <a:lstStyle/>
        <a:p>
          <a:endParaRPr lang="en-US"/>
        </a:p>
      </dgm:t>
    </dgm:pt>
    <dgm:pt modelId="{E9699A58-BD10-4B72-82BE-69EEEC0B19D5}" type="sibTrans" cxnId="{BFD5CC73-2922-483F-87DF-B65A00516429}">
      <dgm:prSet/>
      <dgm:spPr/>
      <dgm:t>
        <a:bodyPr/>
        <a:lstStyle/>
        <a:p>
          <a:endParaRPr lang="en-US"/>
        </a:p>
      </dgm:t>
    </dgm:pt>
    <dgm:pt modelId="{E05B7C06-40F6-44D8-9BA5-35F177DDC175}">
      <dgm:prSet phldrT="[Text]"/>
      <dgm:spPr>
        <a:xfrm>
          <a:off x="2401726" y="-206481"/>
          <a:ext cx="1865471" cy="1640656"/>
        </a:xfrm>
      </dgm:spPr>
      <dgm:t>
        <a:bodyPr/>
        <a:lstStyle/>
        <a:p>
          <a:pPr>
            <a:buNone/>
          </a:pPr>
          <a:r>
            <a:rPr lang="ne-NP">
              <a:latin typeface="Calibri"/>
              <a:ea typeface="+mn-ea"/>
              <a:cs typeface="Mangal" panose="02040503050203030202" pitchFamily="18" charset="0"/>
            </a:rPr>
            <a:t>शारीरिक</a:t>
          </a:r>
        </a:p>
        <a:p>
          <a:pPr>
            <a:buNone/>
          </a:pPr>
          <a:r>
            <a:rPr lang="en-US">
              <a:latin typeface="Calibri"/>
              <a:ea typeface="+mn-ea"/>
              <a:cs typeface="+mn-cs"/>
            </a:rPr>
            <a:t>Physical Quotient</a:t>
          </a:r>
        </a:p>
      </dgm:t>
    </dgm:pt>
    <dgm:pt modelId="{AB133973-021A-46A9-B644-5D1032ABDD42}" type="parTrans" cxnId="{ED5E9454-C5F6-4F0A-BEB6-D6F806BDABDF}">
      <dgm:prSet/>
      <dgm:spPr/>
      <dgm:t>
        <a:bodyPr/>
        <a:lstStyle/>
        <a:p>
          <a:endParaRPr lang="en-US"/>
        </a:p>
      </dgm:t>
    </dgm:pt>
    <dgm:pt modelId="{723EC9EF-B15A-414E-8208-F2595B909AAA}" type="sibTrans" cxnId="{ED5E9454-C5F6-4F0A-BEB6-D6F806BDABDF}">
      <dgm:prSet/>
      <dgm:spPr>
        <a:xfrm>
          <a:off x="1536204" y="572158"/>
          <a:ext cx="3596517" cy="3596517"/>
        </a:xfrm>
      </dgm:spPr>
      <dgm:t>
        <a:bodyPr/>
        <a:lstStyle/>
        <a:p>
          <a:endParaRPr lang="en-US"/>
        </a:p>
      </dgm:t>
    </dgm:pt>
    <dgm:pt modelId="{FE5BAE00-D56A-42DB-B1F0-30CDCDB7EABF}">
      <dgm:prSet phldrT="[Text]"/>
      <dgm:spPr>
        <a:xfrm>
          <a:off x="4217940" y="1377719"/>
          <a:ext cx="1746185" cy="1985395"/>
        </a:xfrm>
      </dgm:spPr>
      <dgm:t>
        <a:bodyPr/>
        <a:lstStyle/>
        <a:p>
          <a:pPr>
            <a:buNone/>
          </a:pPr>
          <a:r>
            <a:rPr lang="ne-NP">
              <a:latin typeface="Calibri"/>
              <a:ea typeface="+mn-ea"/>
              <a:cs typeface="Mangal" panose="02040503050203030202" pitchFamily="18" charset="0"/>
            </a:rPr>
            <a:t>सामाजिक</a:t>
          </a:r>
          <a:endParaRPr lang="en-US">
            <a:latin typeface="Calibri"/>
            <a:ea typeface="+mn-ea"/>
            <a:cs typeface="+mn-cs"/>
          </a:endParaRPr>
        </a:p>
        <a:p>
          <a:pPr>
            <a:buNone/>
          </a:pPr>
          <a:r>
            <a:rPr lang="en-US">
              <a:latin typeface="Calibri"/>
              <a:ea typeface="+mn-ea"/>
              <a:cs typeface="+mn-cs"/>
            </a:rPr>
            <a:t>Emotional Quotient/ Social</a:t>
          </a:r>
        </a:p>
      </dgm:t>
    </dgm:pt>
    <dgm:pt modelId="{4F21AB85-E79C-4C54-BDEB-1C72270591E3}" type="parTrans" cxnId="{D9A1194B-4A73-4428-9522-4F37909504C2}">
      <dgm:prSet/>
      <dgm:spPr/>
      <dgm:t>
        <a:bodyPr/>
        <a:lstStyle/>
        <a:p>
          <a:endParaRPr lang="en-US"/>
        </a:p>
      </dgm:t>
    </dgm:pt>
    <dgm:pt modelId="{DD8893E3-4591-4407-9076-A9EA29584FB1}" type="sibTrans" cxnId="{D9A1194B-4A73-4428-9522-4F37909504C2}">
      <dgm:prSet/>
      <dgm:spPr>
        <a:xfrm>
          <a:off x="1536204" y="572158"/>
          <a:ext cx="3596517" cy="3596517"/>
        </a:xfrm>
      </dgm:spPr>
      <dgm:t>
        <a:bodyPr/>
        <a:lstStyle/>
        <a:p>
          <a:endParaRPr lang="en-US"/>
        </a:p>
      </dgm:t>
    </dgm:pt>
    <dgm:pt modelId="{F40C557E-2B67-4077-8746-CE44C3AF1C0C}">
      <dgm:prSet phldrT="[Text]"/>
      <dgm:spPr>
        <a:xfrm>
          <a:off x="2438401" y="3373893"/>
          <a:ext cx="1792123" cy="1506187"/>
        </a:xfrm>
      </dgm:spPr>
      <dgm:t>
        <a:bodyPr/>
        <a:lstStyle/>
        <a:p>
          <a:pPr>
            <a:buNone/>
          </a:pPr>
          <a:r>
            <a:rPr lang="ne-NP">
              <a:latin typeface="Calibri"/>
              <a:ea typeface="+mn-ea"/>
              <a:cs typeface="Mangal" panose="02040503050203030202" pitchFamily="18" charset="0"/>
            </a:rPr>
            <a:t>आध्यात्मिक</a:t>
          </a:r>
          <a:endParaRPr lang="en-US">
            <a:latin typeface="Calibri"/>
            <a:ea typeface="+mn-ea"/>
            <a:cs typeface="+mn-cs"/>
          </a:endParaRPr>
        </a:p>
        <a:p>
          <a:pPr>
            <a:buNone/>
          </a:pPr>
          <a:r>
            <a:rPr lang="en-US">
              <a:latin typeface="Calibri"/>
              <a:ea typeface="+mn-ea"/>
              <a:cs typeface="+mn-cs"/>
            </a:rPr>
            <a:t>Spiritual Quotient</a:t>
          </a:r>
        </a:p>
      </dgm:t>
    </dgm:pt>
    <dgm:pt modelId="{1BA75BCD-7BBC-4BDB-AC7B-2232D8929F07}" type="parTrans" cxnId="{3B280553-B203-43EC-A30B-93275A3D1E9A}">
      <dgm:prSet/>
      <dgm:spPr/>
      <dgm:t>
        <a:bodyPr/>
        <a:lstStyle/>
        <a:p>
          <a:endParaRPr lang="en-US"/>
        </a:p>
      </dgm:t>
    </dgm:pt>
    <dgm:pt modelId="{6601A52C-70D5-40E9-B274-7F1939A5510A}" type="sibTrans" cxnId="{3B280553-B203-43EC-A30B-93275A3D1E9A}">
      <dgm:prSet/>
      <dgm:spPr>
        <a:xfrm>
          <a:off x="1536204" y="572158"/>
          <a:ext cx="3596517" cy="3596517"/>
        </a:xfrm>
      </dgm:spPr>
      <dgm:t>
        <a:bodyPr/>
        <a:lstStyle/>
        <a:p>
          <a:endParaRPr lang="en-US"/>
        </a:p>
      </dgm:t>
    </dgm:pt>
    <dgm:pt modelId="{11A076B2-CD48-4802-AC98-F358047F06BD}">
      <dgm:prSet phldrT="[Text]"/>
      <dgm:spPr>
        <a:xfrm>
          <a:off x="589074" y="1462335"/>
          <a:ext cx="1977636" cy="1816163"/>
        </a:xfrm>
      </dgm:spPr>
      <dgm:t>
        <a:bodyPr/>
        <a:lstStyle/>
        <a:p>
          <a:pPr>
            <a:buNone/>
          </a:pPr>
          <a:r>
            <a:rPr lang="ne-NP">
              <a:latin typeface="Calibri"/>
              <a:ea typeface="+mn-ea"/>
              <a:cs typeface="Mangal" panose="02040503050203030202" pitchFamily="18" charset="0"/>
            </a:rPr>
            <a:t>मानसिक</a:t>
          </a:r>
          <a:endParaRPr lang="en-US">
            <a:latin typeface="Calibri"/>
            <a:ea typeface="+mn-ea"/>
            <a:cs typeface="+mn-cs"/>
          </a:endParaRPr>
        </a:p>
        <a:p>
          <a:pPr>
            <a:buNone/>
          </a:pPr>
          <a:r>
            <a:rPr lang="en-US">
              <a:latin typeface="Calibri"/>
              <a:ea typeface="+mn-ea"/>
              <a:cs typeface="+mn-cs"/>
            </a:rPr>
            <a:t>Intelligent Quotient</a:t>
          </a:r>
        </a:p>
      </dgm:t>
    </dgm:pt>
    <dgm:pt modelId="{BF07D3CA-887F-4209-AFEA-A075CA3E5E71}" type="parTrans" cxnId="{6F4F9F8B-B574-4EFD-8636-36D902768CFB}">
      <dgm:prSet/>
      <dgm:spPr/>
      <dgm:t>
        <a:bodyPr/>
        <a:lstStyle/>
        <a:p>
          <a:endParaRPr lang="en-US"/>
        </a:p>
      </dgm:t>
    </dgm:pt>
    <dgm:pt modelId="{3F7E816D-C398-4F69-84FD-C6CDC313D0CA}" type="sibTrans" cxnId="{6F4F9F8B-B574-4EFD-8636-36D902768CFB}">
      <dgm:prSet/>
      <dgm:spPr>
        <a:xfrm>
          <a:off x="1536204" y="572158"/>
          <a:ext cx="3596517" cy="3596517"/>
        </a:xfrm>
      </dgm:spPr>
      <dgm:t>
        <a:bodyPr/>
        <a:lstStyle/>
        <a:p>
          <a:endParaRPr lang="en-US"/>
        </a:p>
      </dgm:t>
    </dgm:pt>
    <dgm:pt modelId="{56FA7EA3-D61B-4233-BCFC-C77CDB97EE6D}">
      <dgm:prSet/>
      <dgm:spPr/>
    </dgm:pt>
    <dgm:pt modelId="{C54B7759-9803-4007-A45B-BE2DBA489928}" type="parTrans" cxnId="{B7F8753E-6124-424D-9489-407E4987B637}">
      <dgm:prSet/>
      <dgm:spPr/>
      <dgm:t>
        <a:bodyPr/>
        <a:lstStyle/>
        <a:p>
          <a:endParaRPr lang="en-US"/>
        </a:p>
      </dgm:t>
    </dgm:pt>
    <dgm:pt modelId="{1D021BEF-D231-4C17-A4FF-68224E2D16D8}" type="sibTrans" cxnId="{B7F8753E-6124-424D-9489-407E4987B637}">
      <dgm:prSet/>
      <dgm:spPr/>
      <dgm:t>
        <a:bodyPr/>
        <a:lstStyle/>
        <a:p>
          <a:endParaRPr lang="en-US"/>
        </a:p>
      </dgm:t>
    </dgm:pt>
    <dgm:pt modelId="{F422EE2B-551B-4109-A980-762CE17F3B8F}">
      <dgm:prSet/>
      <dgm:spPr/>
    </dgm:pt>
    <dgm:pt modelId="{23344DF8-6ACB-4F55-88D8-51407711A83D}" type="parTrans" cxnId="{DC39ED90-9F23-4C89-BCAB-FFC8C5299605}">
      <dgm:prSet/>
      <dgm:spPr/>
      <dgm:t>
        <a:bodyPr/>
        <a:lstStyle/>
        <a:p>
          <a:endParaRPr lang="en-US"/>
        </a:p>
      </dgm:t>
    </dgm:pt>
    <dgm:pt modelId="{682AF5BB-931F-404F-BED4-AA1100F152DF}" type="sibTrans" cxnId="{DC39ED90-9F23-4C89-BCAB-FFC8C5299605}">
      <dgm:prSet/>
      <dgm:spPr/>
      <dgm:t>
        <a:bodyPr/>
        <a:lstStyle/>
        <a:p>
          <a:endParaRPr lang="en-US"/>
        </a:p>
      </dgm:t>
    </dgm:pt>
    <dgm:pt modelId="{82EA75EA-41F2-453B-8A47-3A95B2D43A6A}" type="pres">
      <dgm:prSet presAssocID="{8C4EA7C2-C858-46E3-8DC3-13D44BC8F324}" presName="Name0" presStyleCnt="0">
        <dgm:presLayoutVars>
          <dgm:chMax val="1"/>
          <dgm:dir/>
          <dgm:animLvl val="ctr"/>
          <dgm:resizeHandles val="exact"/>
        </dgm:presLayoutVars>
      </dgm:prSet>
      <dgm:spPr/>
    </dgm:pt>
    <dgm:pt modelId="{06C9302F-5708-4BFE-9865-635EAA256A51}" type="pres">
      <dgm:prSet presAssocID="{3B610CDE-5ECC-4D33-818E-A425A420DF2E}" presName="centerShape" presStyleLbl="node0" presStyleIdx="0" presStyleCnt="1"/>
      <dgm:spPr>
        <a:prstGeom prst="ellipse">
          <a:avLst/>
        </a:prstGeom>
      </dgm:spPr>
    </dgm:pt>
    <dgm:pt modelId="{51E1DCFD-E2D2-4D23-8811-DDBCE6974D2F}" type="pres">
      <dgm:prSet presAssocID="{E05B7C06-40F6-44D8-9BA5-35F177DDC175}" presName="node" presStyleLbl="node1" presStyleIdx="0" presStyleCnt="4">
        <dgm:presLayoutVars>
          <dgm:bulletEnabled val="1"/>
        </dgm:presLayoutVars>
      </dgm:prSet>
      <dgm:spPr>
        <a:prstGeom prst="ellipse">
          <a:avLst/>
        </a:prstGeom>
      </dgm:spPr>
    </dgm:pt>
    <dgm:pt modelId="{4BBC99E7-09C6-4A37-9EF9-1906A2AF5F3A}" type="pres">
      <dgm:prSet presAssocID="{E05B7C06-40F6-44D8-9BA5-35F177DDC175}" presName="dummy" presStyleCnt="0"/>
      <dgm:spPr/>
    </dgm:pt>
    <dgm:pt modelId="{98892214-053F-4616-B4AC-A5A22FE8FA44}" type="pres">
      <dgm:prSet presAssocID="{723EC9EF-B15A-414E-8208-F2595B909AAA}" presName="sibTrans" presStyleLbl="sibTrans2D1" presStyleIdx="0" presStyleCnt="4"/>
      <dgm:spPr>
        <a:prstGeom prst="blockArc">
          <a:avLst>
            <a:gd name="adj1" fmla="val 16200000"/>
            <a:gd name="adj2" fmla="val 0"/>
            <a:gd name="adj3" fmla="val 4637"/>
          </a:avLst>
        </a:prstGeom>
      </dgm:spPr>
    </dgm:pt>
    <dgm:pt modelId="{CB649EA5-C3BE-48A1-B481-D8F798371F89}" type="pres">
      <dgm:prSet presAssocID="{FE5BAE00-D56A-42DB-B1F0-30CDCDB7EABF}" presName="node" presStyleLbl="node1" presStyleIdx="1" presStyleCnt="4">
        <dgm:presLayoutVars>
          <dgm:bulletEnabled val="1"/>
        </dgm:presLayoutVars>
      </dgm:prSet>
      <dgm:spPr>
        <a:prstGeom prst="ellipse">
          <a:avLst/>
        </a:prstGeom>
      </dgm:spPr>
    </dgm:pt>
    <dgm:pt modelId="{847D21CC-5E68-4CB1-A46B-F34BAFBCAD46}" type="pres">
      <dgm:prSet presAssocID="{FE5BAE00-D56A-42DB-B1F0-30CDCDB7EABF}" presName="dummy" presStyleCnt="0"/>
      <dgm:spPr/>
    </dgm:pt>
    <dgm:pt modelId="{5F88B421-117F-4880-BCF0-2D59E1756AE1}" type="pres">
      <dgm:prSet presAssocID="{DD8893E3-4591-4407-9076-A9EA29584FB1}" presName="sibTrans" presStyleLbl="sibTrans2D1" presStyleIdx="1" presStyleCnt="4"/>
      <dgm:spPr>
        <a:prstGeom prst="blockArc">
          <a:avLst>
            <a:gd name="adj1" fmla="val 0"/>
            <a:gd name="adj2" fmla="val 5400000"/>
            <a:gd name="adj3" fmla="val 4637"/>
          </a:avLst>
        </a:prstGeom>
      </dgm:spPr>
    </dgm:pt>
    <dgm:pt modelId="{FDB9CBD8-E67F-4AC8-8136-1E4038B23D9A}" type="pres">
      <dgm:prSet presAssocID="{F40C557E-2B67-4077-8746-CE44C3AF1C0C}" presName="node" presStyleLbl="node1" presStyleIdx="2" presStyleCnt="4">
        <dgm:presLayoutVars>
          <dgm:bulletEnabled val="1"/>
        </dgm:presLayoutVars>
      </dgm:prSet>
      <dgm:spPr>
        <a:prstGeom prst="ellipse">
          <a:avLst/>
        </a:prstGeom>
      </dgm:spPr>
    </dgm:pt>
    <dgm:pt modelId="{979243E1-1D13-45BC-855B-7720DF6F7113}" type="pres">
      <dgm:prSet presAssocID="{F40C557E-2B67-4077-8746-CE44C3AF1C0C}" presName="dummy" presStyleCnt="0"/>
      <dgm:spPr/>
    </dgm:pt>
    <dgm:pt modelId="{F412A623-7405-40BF-BD8B-C5427AEEF65A}" type="pres">
      <dgm:prSet presAssocID="{6601A52C-70D5-40E9-B274-7F1939A5510A}" presName="sibTrans" presStyleLbl="sibTrans2D1" presStyleIdx="2" presStyleCnt="4"/>
      <dgm:spPr>
        <a:prstGeom prst="blockArc">
          <a:avLst>
            <a:gd name="adj1" fmla="val 5400000"/>
            <a:gd name="adj2" fmla="val 10800000"/>
            <a:gd name="adj3" fmla="val 4637"/>
          </a:avLst>
        </a:prstGeom>
      </dgm:spPr>
    </dgm:pt>
    <dgm:pt modelId="{30FD90D3-5C93-4C55-8468-FCAD96EB709B}" type="pres">
      <dgm:prSet presAssocID="{11A076B2-CD48-4802-AC98-F358047F06BD}" presName="node" presStyleLbl="node1" presStyleIdx="3" presStyleCnt="4">
        <dgm:presLayoutVars>
          <dgm:bulletEnabled val="1"/>
        </dgm:presLayoutVars>
      </dgm:prSet>
      <dgm:spPr>
        <a:prstGeom prst="ellipse">
          <a:avLst/>
        </a:prstGeom>
      </dgm:spPr>
    </dgm:pt>
    <dgm:pt modelId="{FABC4F0A-242C-415C-A8F2-5BBAFD824D7A}" type="pres">
      <dgm:prSet presAssocID="{11A076B2-CD48-4802-AC98-F358047F06BD}" presName="dummy" presStyleCnt="0"/>
      <dgm:spPr/>
    </dgm:pt>
    <dgm:pt modelId="{2B3DCBA7-FFCD-49B3-AF7C-4B3BF5097197}" type="pres">
      <dgm:prSet presAssocID="{3F7E816D-C398-4F69-84FD-C6CDC313D0CA}" presName="sibTrans" presStyleLbl="sibTrans2D1" presStyleIdx="3" presStyleCnt="4"/>
      <dgm:spPr>
        <a:prstGeom prst="blockArc">
          <a:avLst>
            <a:gd name="adj1" fmla="val 10800000"/>
            <a:gd name="adj2" fmla="val 16200000"/>
            <a:gd name="adj3" fmla="val 4637"/>
          </a:avLst>
        </a:prstGeom>
      </dgm:spPr>
    </dgm:pt>
  </dgm:ptLst>
  <dgm:cxnLst>
    <dgm:cxn modelId="{84A97016-369E-4F2C-9C21-4D53C88629C9}" type="presOf" srcId="{3F7E816D-C398-4F69-84FD-C6CDC313D0CA}" destId="{2B3DCBA7-FFCD-49B3-AF7C-4B3BF5097197}" srcOrd="0" destOrd="0" presId="urn:microsoft.com/office/officeart/2005/8/layout/radial6"/>
    <dgm:cxn modelId="{C8C1111C-EFE9-40CC-99DD-6F25D7D5019E}" type="presOf" srcId="{6601A52C-70D5-40E9-B274-7F1939A5510A}" destId="{F412A623-7405-40BF-BD8B-C5427AEEF65A}" srcOrd="0" destOrd="0" presId="urn:microsoft.com/office/officeart/2005/8/layout/radial6"/>
    <dgm:cxn modelId="{AD4F6930-32FE-4E33-A4BC-630AA68EC0C3}" type="presOf" srcId="{DD8893E3-4591-4407-9076-A9EA29584FB1}" destId="{5F88B421-117F-4880-BCF0-2D59E1756AE1}" srcOrd="0" destOrd="0" presId="urn:microsoft.com/office/officeart/2005/8/layout/radial6"/>
    <dgm:cxn modelId="{B7F8753E-6124-424D-9489-407E4987B637}" srcId="{8C4EA7C2-C858-46E3-8DC3-13D44BC8F324}" destId="{56FA7EA3-D61B-4233-BCFC-C77CDB97EE6D}" srcOrd="1" destOrd="0" parTransId="{C54B7759-9803-4007-A45B-BE2DBA489928}" sibTransId="{1D021BEF-D231-4C17-A4FF-68224E2D16D8}"/>
    <dgm:cxn modelId="{27AA6742-79AA-4F1A-B7FE-CF44E775BC6C}" type="presOf" srcId="{E05B7C06-40F6-44D8-9BA5-35F177DDC175}" destId="{51E1DCFD-E2D2-4D23-8811-DDBCE6974D2F}" srcOrd="0" destOrd="0" presId="urn:microsoft.com/office/officeart/2005/8/layout/radial6"/>
    <dgm:cxn modelId="{59759D45-C802-44C4-8EC1-F23CF1CEC1D3}" type="presOf" srcId="{3B610CDE-5ECC-4D33-818E-A425A420DF2E}" destId="{06C9302F-5708-4BFE-9865-635EAA256A51}" srcOrd="0" destOrd="0" presId="urn:microsoft.com/office/officeart/2005/8/layout/radial6"/>
    <dgm:cxn modelId="{D9A1194B-4A73-4428-9522-4F37909504C2}" srcId="{3B610CDE-5ECC-4D33-818E-A425A420DF2E}" destId="{FE5BAE00-D56A-42DB-B1F0-30CDCDB7EABF}" srcOrd="1" destOrd="0" parTransId="{4F21AB85-E79C-4C54-BDEB-1C72270591E3}" sibTransId="{DD8893E3-4591-4407-9076-A9EA29584FB1}"/>
    <dgm:cxn modelId="{3A1AF452-2703-4853-90AC-E561EB631BEB}" type="presOf" srcId="{723EC9EF-B15A-414E-8208-F2595B909AAA}" destId="{98892214-053F-4616-B4AC-A5A22FE8FA44}" srcOrd="0" destOrd="0" presId="urn:microsoft.com/office/officeart/2005/8/layout/radial6"/>
    <dgm:cxn modelId="{3B280553-B203-43EC-A30B-93275A3D1E9A}" srcId="{3B610CDE-5ECC-4D33-818E-A425A420DF2E}" destId="{F40C557E-2B67-4077-8746-CE44C3AF1C0C}" srcOrd="2" destOrd="0" parTransId="{1BA75BCD-7BBC-4BDB-AC7B-2232D8929F07}" sibTransId="{6601A52C-70D5-40E9-B274-7F1939A5510A}"/>
    <dgm:cxn modelId="{ED5E9454-C5F6-4F0A-BEB6-D6F806BDABDF}" srcId="{3B610CDE-5ECC-4D33-818E-A425A420DF2E}" destId="{E05B7C06-40F6-44D8-9BA5-35F177DDC175}" srcOrd="0" destOrd="0" parTransId="{AB133973-021A-46A9-B644-5D1032ABDD42}" sibTransId="{723EC9EF-B15A-414E-8208-F2595B909AAA}"/>
    <dgm:cxn modelId="{D02F6A5F-A1D7-47D8-86FF-A5026666DD1F}" type="presOf" srcId="{F40C557E-2B67-4077-8746-CE44C3AF1C0C}" destId="{FDB9CBD8-E67F-4AC8-8136-1E4038B23D9A}" srcOrd="0" destOrd="0" presId="urn:microsoft.com/office/officeart/2005/8/layout/radial6"/>
    <dgm:cxn modelId="{BFD5CC73-2922-483F-87DF-B65A00516429}" srcId="{8C4EA7C2-C858-46E3-8DC3-13D44BC8F324}" destId="{3B610CDE-5ECC-4D33-818E-A425A420DF2E}" srcOrd="0" destOrd="0" parTransId="{2916E19E-EA65-470A-8F55-FFE7AA4FB436}" sibTransId="{E9699A58-BD10-4B72-82BE-69EEEC0B19D5}"/>
    <dgm:cxn modelId="{6F4F9F8B-B574-4EFD-8636-36D902768CFB}" srcId="{3B610CDE-5ECC-4D33-818E-A425A420DF2E}" destId="{11A076B2-CD48-4802-AC98-F358047F06BD}" srcOrd="3" destOrd="0" parTransId="{BF07D3CA-887F-4209-AFEA-A075CA3E5E71}" sibTransId="{3F7E816D-C398-4F69-84FD-C6CDC313D0CA}"/>
    <dgm:cxn modelId="{DC39ED90-9F23-4C89-BCAB-FFC8C5299605}" srcId="{8C4EA7C2-C858-46E3-8DC3-13D44BC8F324}" destId="{F422EE2B-551B-4109-A980-762CE17F3B8F}" srcOrd="2" destOrd="0" parTransId="{23344DF8-6ACB-4F55-88D8-51407711A83D}" sibTransId="{682AF5BB-931F-404F-BED4-AA1100F152DF}"/>
    <dgm:cxn modelId="{B9051FCE-215C-4EAE-865F-208995A3776D}" type="presOf" srcId="{8C4EA7C2-C858-46E3-8DC3-13D44BC8F324}" destId="{82EA75EA-41F2-453B-8A47-3A95B2D43A6A}" srcOrd="0" destOrd="0" presId="urn:microsoft.com/office/officeart/2005/8/layout/radial6"/>
    <dgm:cxn modelId="{448416D0-6C8F-4419-8725-24F171C2DE92}" type="presOf" srcId="{11A076B2-CD48-4802-AC98-F358047F06BD}" destId="{30FD90D3-5C93-4C55-8468-FCAD96EB709B}" srcOrd="0" destOrd="0" presId="urn:microsoft.com/office/officeart/2005/8/layout/radial6"/>
    <dgm:cxn modelId="{452B0CF9-4479-4FDD-9844-C01740BE6EB3}" type="presOf" srcId="{FE5BAE00-D56A-42DB-B1F0-30CDCDB7EABF}" destId="{CB649EA5-C3BE-48A1-B481-D8F798371F89}" srcOrd="0" destOrd="0" presId="urn:microsoft.com/office/officeart/2005/8/layout/radial6"/>
    <dgm:cxn modelId="{31A93B09-1DAB-4D28-B96B-2DD2CDDA21CF}" type="presParOf" srcId="{82EA75EA-41F2-453B-8A47-3A95B2D43A6A}" destId="{06C9302F-5708-4BFE-9865-635EAA256A51}" srcOrd="0" destOrd="0" presId="urn:microsoft.com/office/officeart/2005/8/layout/radial6"/>
    <dgm:cxn modelId="{9F0884AB-15A5-4460-B705-8B9B4995BEED}" type="presParOf" srcId="{82EA75EA-41F2-453B-8A47-3A95B2D43A6A}" destId="{51E1DCFD-E2D2-4D23-8811-DDBCE6974D2F}" srcOrd="1" destOrd="0" presId="urn:microsoft.com/office/officeart/2005/8/layout/radial6"/>
    <dgm:cxn modelId="{B0A0F2A6-A3FB-41BF-9E04-769E94A0D395}" type="presParOf" srcId="{82EA75EA-41F2-453B-8A47-3A95B2D43A6A}" destId="{4BBC99E7-09C6-4A37-9EF9-1906A2AF5F3A}" srcOrd="2" destOrd="0" presId="urn:microsoft.com/office/officeart/2005/8/layout/radial6"/>
    <dgm:cxn modelId="{6FD6CA2D-49E9-4AFD-8305-6D21F5E2F84E}" type="presParOf" srcId="{82EA75EA-41F2-453B-8A47-3A95B2D43A6A}" destId="{98892214-053F-4616-B4AC-A5A22FE8FA44}" srcOrd="3" destOrd="0" presId="urn:microsoft.com/office/officeart/2005/8/layout/radial6"/>
    <dgm:cxn modelId="{80A4E17F-ED2E-4AA4-9167-B2D4A99B321A}" type="presParOf" srcId="{82EA75EA-41F2-453B-8A47-3A95B2D43A6A}" destId="{CB649EA5-C3BE-48A1-B481-D8F798371F89}" srcOrd="4" destOrd="0" presId="urn:microsoft.com/office/officeart/2005/8/layout/radial6"/>
    <dgm:cxn modelId="{7CD9BC56-14BA-44D9-A90D-5F05A084057E}" type="presParOf" srcId="{82EA75EA-41F2-453B-8A47-3A95B2D43A6A}" destId="{847D21CC-5E68-4CB1-A46B-F34BAFBCAD46}" srcOrd="5" destOrd="0" presId="urn:microsoft.com/office/officeart/2005/8/layout/radial6"/>
    <dgm:cxn modelId="{4C4A8EC3-DDDA-4C45-A5F3-EDAB5AEB89F9}" type="presParOf" srcId="{82EA75EA-41F2-453B-8A47-3A95B2D43A6A}" destId="{5F88B421-117F-4880-BCF0-2D59E1756AE1}" srcOrd="6" destOrd="0" presId="urn:microsoft.com/office/officeart/2005/8/layout/radial6"/>
    <dgm:cxn modelId="{EFEAF383-B2F2-4429-8F14-B1C9CB9CECC4}" type="presParOf" srcId="{82EA75EA-41F2-453B-8A47-3A95B2D43A6A}" destId="{FDB9CBD8-E67F-4AC8-8136-1E4038B23D9A}" srcOrd="7" destOrd="0" presId="urn:microsoft.com/office/officeart/2005/8/layout/radial6"/>
    <dgm:cxn modelId="{CCB2E70E-315A-4E82-A625-A7A934DC46DA}" type="presParOf" srcId="{82EA75EA-41F2-453B-8A47-3A95B2D43A6A}" destId="{979243E1-1D13-45BC-855B-7720DF6F7113}" srcOrd="8" destOrd="0" presId="urn:microsoft.com/office/officeart/2005/8/layout/radial6"/>
    <dgm:cxn modelId="{9E1622BD-817B-4A3D-BC2E-2529FC210340}" type="presParOf" srcId="{82EA75EA-41F2-453B-8A47-3A95B2D43A6A}" destId="{F412A623-7405-40BF-BD8B-C5427AEEF65A}" srcOrd="9" destOrd="0" presId="urn:microsoft.com/office/officeart/2005/8/layout/radial6"/>
    <dgm:cxn modelId="{2E5170DA-27F2-4D8C-BEA5-D91D6E596FCD}" type="presParOf" srcId="{82EA75EA-41F2-453B-8A47-3A95B2D43A6A}" destId="{30FD90D3-5C93-4C55-8468-FCAD96EB709B}" srcOrd="10" destOrd="0" presId="urn:microsoft.com/office/officeart/2005/8/layout/radial6"/>
    <dgm:cxn modelId="{84B40801-96BF-46F4-9C0B-D55D08053063}" type="presParOf" srcId="{82EA75EA-41F2-453B-8A47-3A95B2D43A6A}" destId="{FABC4F0A-242C-415C-A8F2-5BBAFD824D7A}" srcOrd="11" destOrd="0" presId="urn:microsoft.com/office/officeart/2005/8/layout/radial6"/>
    <dgm:cxn modelId="{B222BD58-068A-4B98-8EA2-01326AD7A4C7}" type="presParOf" srcId="{82EA75EA-41F2-453B-8A47-3A95B2D43A6A}" destId="{2B3DCBA7-FFCD-49B3-AF7C-4B3BF509719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CB777-63FA-4E57-AE3A-970233050478}" type="doc">
      <dgm:prSet loTypeId="urn:microsoft.com/office/officeart/2005/8/layout/chart3" loCatId="cycle" qsTypeId="urn:microsoft.com/office/officeart/2005/8/quickstyle/simple1" qsCatId="simple" csTypeId="urn:microsoft.com/office/officeart/2005/8/colors/accent1_2" csCatId="accent1" phldr="1"/>
      <dgm:spPr/>
    </dgm:pt>
    <dgm:pt modelId="{EF473D5E-1CFC-4C3B-9180-63E4459BF1F8}">
      <dgm:prSet phldrT="[Text]" custT="1"/>
      <dgm:spPr/>
      <dgm:t>
        <a:bodyPr/>
        <a:lstStyle/>
        <a:p>
          <a:r>
            <a:rPr lang="ne-NP" sz="4000" dirty="0">
              <a:solidFill>
                <a:schemeClr val="bg1"/>
              </a:solidFill>
            </a:rPr>
            <a:t>निद्रा</a:t>
          </a:r>
          <a:endParaRPr lang="en-US" sz="4000" dirty="0">
            <a:solidFill>
              <a:schemeClr val="bg1"/>
            </a:solidFill>
          </a:endParaRPr>
        </a:p>
      </dgm:t>
    </dgm:pt>
    <dgm:pt modelId="{7ABE6BCB-5237-426F-B7F5-E13417E19D1A}" type="parTrans" cxnId="{82E9CF70-7B5E-48D0-B44F-0646CDC56384}">
      <dgm:prSet/>
      <dgm:spPr/>
      <dgm:t>
        <a:bodyPr/>
        <a:lstStyle/>
        <a:p>
          <a:endParaRPr lang="en-US"/>
        </a:p>
      </dgm:t>
    </dgm:pt>
    <dgm:pt modelId="{C4EE470F-0275-4943-9E5E-D68C9A2B6D4C}" type="sibTrans" cxnId="{82E9CF70-7B5E-48D0-B44F-0646CDC56384}">
      <dgm:prSet/>
      <dgm:spPr/>
      <dgm:t>
        <a:bodyPr/>
        <a:lstStyle/>
        <a:p>
          <a:endParaRPr lang="en-US"/>
        </a:p>
      </dgm:t>
    </dgm:pt>
    <dgm:pt modelId="{A880FE14-2114-4A46-ACFA-FEACB83B01AD}">
      <dgm:prSet phldrT="[Text]" custT="1"/>
      <dgm:spPr/>
      <dgm:t>
        <a:bodyPr/>
        <a:lstStyle/>
        <a:p>
          <a:r>
            <a:rPr lang="ne-NP" sz="3600" dirty="0"/>
            <a:t>ब्रह्मचर्य</a:t>
          </a:r>
          <a:r>
            <a:rPr lang="ne-NP" sz="2200" dirty="0"/>
            <a:t> </a:t>
          </a:r>
          <a:endParaRPr lang="en-US" sz="2200" dirty="0"/>
        </a:p>
      </dgm:t>
    </dgm:pt>
    <dgm:pt modelId="{2EE740A3-925C-4AEF-A113-CEDE2AEE21F8}" type="parTrans" cxnId="{26CF5CB5-AAF5-4E9B-A47A-ABDD3895796F}">
      <dgm:prSet/>
      <dgm:spPr/>
      <dgm:t>
        <a:bodyPr/>
        <a:lstStyle/>
        <a:p>
          <a:endParaRPr lang="en-US"/>
        </a:p>
      </dgm:t>
    </dgm:pt>
    <dgm:pt modelId="{603BE082-16B3-4AF1-A445-B8A5598F1AD4}" type="sibTrans" cxnId="{26CF5CB5-AAF5-4E9B-A47A-ABDD3895796F}">
      <dgm:prSet/>
      <dgm:spPr/>
      <dgm:t>
        <a:bodyPr/>
        <a:lstStyle/>
        <a:p>
          <a:endParaRPr lang="en-US"/>
        </a:p>
      </dgm:t>
    </dgm:pt>
    <dgm:pt modelId="{738847C1-98F7-4286-B82C-FACAAD334287}">
      <dgm:prSet phldrT="[Text]" custT="1"/>
      <dgm:spPr/>
      <dgm:t>
        <a:bodyPr/>
        <a:lstStyle/>
        <a:p>
          <a:r>
            <a:rPr lang="ne-NP" sz="4000" dirty="0"/>
            <a:t>आहार</a:t>
          </a:r>
          <a:endParaRPr lang="en-US" sz="4000" dirty="0"/>
        </a:p>
      </dgm:t>
    </dgm:pt>
    <dgm:pt modelId="{828931A7-8191-435A-80BD-929A028D49FE}" type="parTrans" cxnId="{27544C85-7A5F-4A3A-AE4C-1F162E1D7271}">
      <dgm:prSet/>
      <dgm:spPr/>
      <dgm:t>
        <a:bodyPr/>
        <a:lstStyle/>
        <a:p>
          <a:endParaRPr lang="en-US"/>
        </a:p>
      </dgm:t>
    </dgm:pt>
    <dgm:pt modelId="{3050C2BD-1B93-4988-B46A-8100E8BF7081}" type="sibTrans" cxnId="{27544C85-7A5F-4A3A-AE4C-1F162E1D7271}">
      <dgm:prSet/>
      <dgm:spPr/>
      <dgm:t>
        <a:bodyPr/>
        <a:lstStyle/>
        <a:p>
          <a:endParaRPr lang="en-US"/>
        </a:p>
      </dgm:t>
    </dgm:pt>
    <dgm:pt modelId="{2F5B8F9B-47E6-47A2-B6F6-5F20325306CA}" type="pres">
      <dgm:prSet presAssocID="{2C8CB777-63FA-4E57-AE3A-970233050478}" presName="compositeShape" presStyleCnt="0">
        <dgm:presLayoutVars>
          <dgm:chMax val="7"/>
          <dgm:dir/>
          <dgm:resizeHandles val="exact"/>
        </dgm:presLayoutVars>
      </dgm:prSet>
      <dgm:spPr/>
    </dgm:pt>
    <dgm:pt modelId="{C34DBC34-9798-4000-96B6-DC731262A54E}" type="pres">
      <dgm:prSet presAssocID="{2C8CB777-63FA-4E57-AE3A-970233050478}" presName="wedge1" presStyleLbl="node1" presStyleIdx="0" presStyleCnt="3" custLinFactNeighborX="-902" custLinFactNeighborY="-676"/>
      <dgm:spPr/>
    </dgm:pt>
    <dgm:pt modelId="{DA2E00FF-3EB9-4673-A08D-C7EE7576B4C0}" type="pres">
      <dgm:prSet presAssocID="{2C8CB777-63FA-4E57-AE3A-970233050478}" presName="wedge1Tx" presStyleLbl="node1" presStyleIdx="0" presStyleCnt="3">
        <dgm:presLayoutVars>
          <dgm:chMax val="0"/>
          <dgm:chPref val="0"/>
          <dgm:bulletEnabled val="1"/>
        </dgm:presLayoutVars>
      </dgm:prSet>
      <dgm:spPr/>
    </dgm:pt>
    <dgm:pt modelId="{9FC42785-76F0-4AED-8FD5-F3F329DD4419}" type="pres">
      <dgm:prSet presAssocID="{2C8CB777-63FA-4E57-AE3A-970233050478}" presName="wedge2" presStyleLbl="node1" presStyleIdx="1" presStyleCnt="3" custLinFactNeighborX="2473" custLinFactNeighborY="309"/>
      <dgm:spPr/>
    </dgm:pt>
    <dgm:pt modelId="{6E863D5F-925B-4528-8E0A-8B34F5AD30CC}" type="pres">
      <dgm:prSet presAssocID="{2C8CB777-63FA-4E57-AE3A-970233050478}" presName="wedge2Tx" presStyleLbl="node1" presStyleIdx="1" presStyleCnt="3">
        <dgm:presLayoutVars>
          <dgm:chMax val="0"/>
          <dgm:chPref val="0"/>
          <dgm:bulletEnabled val="1"/>
        </dgm:presLayoutVars>
      </dgm:prSet>
      <dgm:spPr/>
    </dgm:pt>
    <dgm:pt modelId="{88FB1318-C4B4-428D-9C23-E7A8D7DF6252}" type="pres">
      <dgm:prSet presAssocID="{2C8CB777-63FA-4E57-AE3A-970233050478}" presName="wedge3" presStyleLbl="node1" presStyleIdx="2" presStyleCnt="3" custScaleY="105500" custLinFactNeighborX="1716" custLinFactNeighborY="-1624"/>
      <dgm:spPr/>
    </dgm:pt>
    <dgm:pt modelId="{E95B6258-48EC-4B09-8FEF-E1164568FC5B}" type="pres">
      <dgm:prSet presAssocID="{2C8CB777-63FA-4E57-AE3A-970233050478}" presName="wedge3Tx" presStyleLbl="node1" presStyleIdx="2" presStyleCnt="3">
        <dgm:presLayoutVars>
          <dgm:chMax val="0"/>
          <dgm:chPref val="0"/>
          <dgm:bulletEnabled val="1"/>
        </dgm:presLayoutVars>
      </dgm:prSet>
      <dgm:spPr/>
    </dgm:pt>
  </dgm:ptLst>
  <dgm:cxnLst>
    <dgm:cxn modelId="{BFFED76E-D66F-4199-A031-ACB6F7E7D8F4}" type="presOf" srcId="{EF473D5E-1CFC-4C3B-9180-63E4459BF1F8}" destId="{DA2E00FF-3EB9-4673-A08D-C7EE7576B4C0}" srcOrd="1" destOrd="0" presId="urn:microsoft.com/office/officeart/2005/8/layout/chart3"/>
    <dgm:cxn modelId="{82E9CF70-7B5E-48D0-B44F-0646CDC56384}" srcId="{2C8CB777-63FA-4E57-AE3A-970233050478}" destId="{EF473D5E-1CFC-4C3B-9180-63E4459BF1F8}" srcOrd="0" destOrd="0" parTransId="{7ABE6BCB-5237-426F-B7F5-E13417E19D1A}" sibTransId="{C4EE470F-0275-4943-9E5E-D68C9A2B6D4C}"/>
    <dgm:cxn modelId="{5B3CF378-06A8-4965-9464-CB6E3320FCDB}" type="presOf" srcId="{A880FE14-2114-4A46-ACFA-FEACB83B01AD}" destId="{6E863D5F-925B-4528-8E0A-8B34F5AD30CC}" srcOrd="1" destOrd="0" presId="urn:microsoft.com/office/officeart/2005/8/layout/chart3"/>
    <dgm:cxn modelId="{7D3A717F-0E1F-4FE7-9310-13BA536A04D0}" type="presOf" srcId="{738847C1-98F7-4286-B82C-FACAAD334287}" destId="{88FB1318-C4B4-428D-9C23-E7A8D7DF6252}" srcOrd="0" destOrd="0" presId="urn:microsoft.com/office/officeart/2005/8/layout/chart3"/>
    <dgm:cxn modelId="{27544C85-7A5F-4A3A-AE4C-1F162E1D7271}" srcId="{2C8CB777-63FA-4E57-AE3A-970233050478}" destId="{738847C1-98F7-4286-B82C-FACAAD334287}" srcOrd="2" destOrd="0" parTransId="{828931A7-8191-435A-80BD-929A028D49FE}" sibTransId="{3050C2BD-1B93-4988-B46A-8100E8BF7081}"/>
    <dgm:cxn modelId="{A5ACFD96-AF4B-4F0D-BBA9-77C87BDDC3B9}" type="presOf" srcId="{EF473D5E-1CFC-4C3B-9180-63E4459BF1F8}" destId="{C34DBC34-9798-4000-96B6-DC731262A54E}" srcOrd="0" destOrd="0" presId="urn:microsoft.com/office/officeart/2005/8/layout/chart3"/>
    <dgm:cxn modelId="{9ED5FAA8-513D-4390-A8A1-1C8511499F78}" type="presOf" srcId="{A880FE14-2114-4A46-ACFA-FEACB83B01AD}" destId="{9FC42785-76F0-4AED-8FD5-F3F329DD4419}" srcOrd="0" destOrd="0" presId="urn:microsoft.com/office/officeart/2005/8/layout/chart3"/>
    <dgm:cxn modelId="{0F6585B1-FA5C-42B9-9428-AD4C7AF4C989}" type="presOf" srcId="{738847C1-98F7-4286-B82C-FACAAD334287}" destId="{E95B6258-48EC-4B09-8FEF-E1164568FC5B}" srcOrd="1" destOrd="0" presId="urn:microsoft.com/office/officeart/2005/8/layout/chart3"/>
    <dgm:cxn modelId="{26CF5CB5-AAF5-4E9B-A47A-ABDD3895796F}" srcId="{2C8CB777-63FA-4E57-AE3A-970233050478}" destId="{A880FE14-2114-4A46-ACFA-FEACB83B01AD}" srcOrd="1" destOrd="0" parTransId="{2EE740A3-925C-4AEF-A113-CEDE2AEE21F8}" sibTransId="{603BE082-16B3-4AF1-A445-B8A5598F1AD4}"/>
    <dgm:cxn modelId="{A5D420EE-26DA-46BF-A3C4-9671D27745DB}" type="presOf" srcId="{2C8CB777-63FA-4E57-AE3A-970233050478}" destId="{2F5B8F9B-47E6-47A2-B6F6-5F20325306CA}" srcOrd="0" destOrd="0" presId="urn:microsoft.com/office/officeart/2005/8/layout/chart3"/>
    <dgm:cxn modelId="{270E49DC-B854-4B0D-B04C-84302E44E030}" type="presParOf" srcId="{2F5B8F9B-47E6-47A2-B6F6-5F20325306CA}" destId="{C34DBC34-9798-4000-96B6-DC731262A54E}" srcOrd="0" destOrd="0" presId="urn:microsoft.com/office/officeart/2005/8/layout/chart3"/>
    <dgm:cxn modelId="{DA05A745-3460-44EC-A9A6-3FBE77DA01E2}" type="presParOf" srcId="{2F5B8F9B-47E6-47A2-B6F6-5F20325306CA}" destId="{DA2E00FF-3EB9-4673-A08D-C7EE7576B4C0}" srcOrd="1" destOrd="0" presId="urn:microsoft.com/office/officeart/2005/8/layout/chart3"/>
    <dgm:cxn modelId="{C52D8720-46BF-4A8F-B4ED-00CF93980CA0}" type="presParOf" srcId="{2F5B8F9B-47E6-47A2-B6F6-5F20325306CA}" destId="{9FC42785-76F0-4AED-8FD5-F3F329DD4419}" srcOrd="2" destOrd="0" presId="urn:microsoft.com/office/officeart/2005/8/layout/chart3"/>
    <dgm:cxn modelId="{89773DDB-7ED4-4A77-A936-D04FDBCCD3BB}" type="presParOf" srcId="{2F5B8F9B-47E6-47A2-B6F6-5F20325306CA}" destId="{6E863D5F-925B-4528-8E0A-8B34F5AD30CC}" srcOrd="3" destOrd="0" presId="urn:microsoft.com/office/officeart/2005/8/layout/chart3"/>
    <dgm:cxn modelId="{F30AD787-5BED-4631-B697-5ACAC34B5897}" type="presParOf" srcId="{2F5B8F9B-47E6-47A2-B6F6-5F20325306CA}" destId="{88FB1318-C4B4-428D-9C23-E7A8D7DF6252}" srcOrd="4" destOrd="0" presId="urn:microsoft.com/office/officeart/2005/8/layout/chart3"/>
    <dgm:cxn modelId="{03A7A66E-4138-438B-A199-63FA41DC44EF}" type="presParOf" srcId="{2F5B8F9B-47E6-47A2-B6F6-5F20325306CA}" destId="{E95B6258-48EC-4B09-8FEF-E1164568FC5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CBA7-FFCD-49B3-AF7C-4B3BF5097197}">
      <dsp:nvSpPr>
        <dsp:cNvPr id="0" name=""/>
        <dsp:cNvSpPr/>
      </dsp:nvSpPr>
      <dsp:spPr>
        <a:xfrm>
          <a:off x="1058117" y="589765"/>
          <a:ext cx="3938878" cy="3938878"/>
        </a:xfrm>
        <a:prstGeom prst="blockArc">
          <a:avLst>
            <a:gd name="adj1" fmla="val 10800000"/>
            <a:gd name="adj2" fmla="val 162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12A623-7405-40BF-BD8B-C5427AEEF65A}">
      <dsp:nvSpPr>
        <dsp:cNvPr id="0" name=""/>
        <dsp:cNvSpPr/>
      </dsp:nvSpPr>
      <dsp:spPr>
        <a:xfrm>
          <a:off x="1058117" y="589765"/>
          <a:ext cx="3938878" cy="3938878"/>
        </a:xfrm>
        <a:prstGeom prst="blockArc">
          <a:avLst>
            <a:gd name="adj1" fmla="val 5400000"/>
            <a:gd name="adj2" fmla="val 108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88B421-117F-4880-BCF0-2D59E1756AE1}">
      <dsp:nvSpPr>
        <dsp:cNvPr id="0" name=""/>
        <dsp:cNvSpPr/>
      </dsp:nvSpPr>
      <dsp:spPr>
        <a:xfrm>
          <a:off x="1058117" y="589765"/>
          <a:ext cx="3938878" cy="3938878"/>
        </a:xfrm>
        <a:prstGeom prst="blockArc">
          <a:avLst>
            <a:gd name="adj1" fmla="val 0"/>
            <a:gd name="adj2" fmla="val 54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892214-053F-4616-B4AC-A5A22FE8FA44}">
      <dsp:nvSpPr>
        <dsp:cNvPr id="0" name=""/>
        <dsp:cNvSpPr/>
      </dsp:nvSpPr>
      <dsp:spPr>
        <a:xfrm>
          <a:off x="1058117" y="589765"/>
          <a:ext cx="3938878" cy="3938878"/>
        </a:xfrm>
        <a:prstGeom prst="blockArc">
          <a:avLst>
            <a:gd name="adj1" fmla="val 16200000"/>
            <a:gd name="adj2" fmla="val 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C9302F-5708-4BFE-9865-635EAA256A51}">
      <dsp:nvSpPr>
        <dsp:cNvPr id="0" name=""/>
        <dsp:cNvSpPr/>
      </dsp:nvSpPr>
      <dsp:spPr>
        <a:xfrm>
          <a:off x="2121359" y="1653007"/>
          <a:ext cx="1812394" cy="181239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ne-NP" sz="2900" kern="1200">
              <a:latin typeface="Calibri"/>
              <a:ea typeface="+mn-ea"/>
              <a:cs typeface="Mangal" panose="02040503050203030202" pitchFamily="18" charset="0"/>
            </a:rPr>
            <a:t>स्वास्थ्य</a:t>
          </a:r>
          <a:endParaRPr lang="en-US" sz="2900" kern="1200">
            <a:latin typeface="Calibri"/>
            <a:ea typeface="+mn-ea"/>
            <a:cs typeface="+mn-cs"/>
          </a:endParaRPr>
        </a:p>
      </dsp:txBody>
      <dsp:txXfrm>
        <a:off x="2386778" y="1918426"/>
        <a:ext cx="1281556" cy="1281556"/>
      </dsp:txXfrm>
    </dsp:sp>
    <dsp:sp modelId="{51E1DCFD-E2D2-4D23-8811-DDBCE6974D2F}">
      <dsp:nvSpPr>
        <dsp:cNvPr id="0" name=""/>
        <dsp:cNvSpPr/>
      </dsp:nvSpPr>
      <dsp:spPr>
        <a:xfrm>
          <a:off x="2393218" y="1099"/>
          <a:ext cx="1268676" cy="12686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e-NP" sz="1200" kern="1200">
              <a:latin typeface="Calibri"/>
              <a:ea typeface="+mn-ea"/>
              <a:cs typeface="Mangal" panose="02040503050203030202" pitchFamily="18" charset="0"/>
            </a:rPr>
            <a:t>शारीरिक</a:t>
          </a:r>
        </a:p>
        <a:p>
          <a:pPr marL="0" lvl="0" indent="0" algn="ctr" defTabSz="533400">
            <a:lnSpc>
              <a:spcPct val="90000"/>
            </a:lnSpc>
            <a:spcBef>
              <a:spcPct val="0"/>
            </a:spcBef>
            <a:spcAft>
              <a:spcPct val="35000"/>
            </a:spcAft>
            <a:buNone/>
          </a:pPr>
          <a:r>
            <a:rPr lang="en-US" sz="1200" kern="1200">
              <a:latin typeface="Calibri"/>
              <a:ea typeface="+mn-ea"/>
              <a:cs typeface="+mn-cs"/>
            </a:rPr>
            <a:t>Physical Quotient</a:t>
          </a:r>
        </a:p>
      </dsp:txBody>
      <dsp:txXfrm>
        <a:off x="2579011" y="186892"/>
        <a:ext cx="897090" cy="897090"/>
      </dsp:txXfrm>
    </dsp:sp>
    <dsp:sp modelId="{CB649EA5-C3BE-48A1-B481-D8F798371F89}">
      <dsp:nvSpPr>
        <dsp:cNvPr id="0" name=""/>
        <dsp:cNvSpPr/>
      </dsp:nvSpPr>
      <dsp:spPr>
        <a:xfrm>
          <a:off x="4316985" y="1924866"/>
          <a:ext cx="1268676" cy="12686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e-NP" sz="1200" kern="1200">
              <a:latin typeface="Calibri"/>
              <a:ea typeface="+mn-ea"/>
              <a:cs typeface="Mangal" panose="02040503050203030202" pitchFamily="18" charset="0"/>
            </a:rPr>
            <a:t>सामाजिक</a:t>
          </a:r>
          <a:endParaRPr lang="en-US" sz="1200" kern="1200">
            <a:latin typeface="Calibri"/>
            <a:ea typeface="+mn-ea"/>
            <a:cs typeface="+mn-cs"/>
          </a:endParaRPr>
        </a:p>
        <a:p>
          <a:pPr marL="0" lvl="0" indent="0" algn="ctr" defTabSz="533400">
            <a:lnSpc>
              <a:spcPct val="90000"/>
            </a:lnSpc>
            <a:spcBef>
              <a:spcPct val="0"/>
            </a:spcBef>
            <a:spcAft>
              <a:spcPct val="35000"/>
            </a:spcAft>
            <a:buNone/>
          </a:pPr>
          <a:r>
            <a:rPr lang="en-US" sz="1200" kern="1200">
              <a:latin typeface="Calibri"/>
              <a:ea typeface="+mn-ea"/>
              <a:cs typeface="+mn-cs"/>
            </a:rPr>
            <a:t>Emotional Quotient/ Social</a:t>
          </a:r>
        </a:p>
      </dsp:txBody>
      <dsp:txXfrm>
        <a:off x="4502778" y="2110659"/>
        <a:ext cx="897090" cy="897090"/>
      </dsp:txXfrm>
    </dsp:sp>
    <dsp:sp modelId="{FDB9CBD8-E67F-4AC8-8136-1E4038B23D9A}">
      <dsp:nvSpPr>
        <dsp:cNvPr id="0" name=""/>
        <dsp:cNvSpPr/>
      </dsp:nvSpPr>
      <dsp:spPr>
        <a:xfrm>
          <a:off x="2393218" y="3848633"/>
          <a:ext cx="1268676" cy="12686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e-NP" sz="1200" kern="1200">
              <a:latin typeface="Calibri"/>
              <a:ea typeface="+mn-ea"/>
              <a:cs typeface="Mangal" panose="02040503050203030202" pitchFamily="18" charset="0"/>
            </a:rPr>
            <a:t>आध्यात्मिक</a:t>
          </a:r>
          <a:endParaRPr lang="en-US" sz="1200" kern="1200">
            <a:latin typeface="Calibri"/>
            <a:ea typeface="+mn-ea"/>
            <a:cs typeface="+mn-cs"/>
          </a:endParaRPr>
        </a:p>
        <a:p>
          <a:pPr marL="0" lvl="0" indent="0" algn="ctr" defTabSz="533400">
            <a:lnSpc>
              <a:spcPct val="90000"/>
            </a:lnSpc>
            <a:spcBef>
              <a:spcPct val="0"/>
            </a:spcBef>
            <a:spcAft>
              <a:spcPct val="35000"/>
            </a:spcAft>
            <a:buNone/>
          </a:pPr>
          <a:r>
            <a:rPr lang="en-US" sz="1200" kern="1200">
              <a:latin typeface="Calibri"/>
              <a:ea typeface="+mn-ea"/>
              <a:cs typeface="+mn-cs"/>
            </a:rPr>
            <a:t>Spiritual Quotient</a:t>
          </a:r>
        </a:p>
      </dsp:txBody>
      <dsp:txXfrm>
        <a:off x="2579011" y="4034426"/>
        <a:ext cx="897090" cy="897090"/>
      </dsp:txXfrm>
    </dsp:sp>
    <dsp:sp modelId="{30FD90D3-5C93-4C55-8468-FCAD96EB709B}">
      <dsp:nvSpPr>
        <dsp:cNvPr id="0" name=""/>
        <dsp:cNvSpPr/>
      </dsp:nvSpPr>
      <dsp:spPr>
        <a:xfrm>
          <a:off x="469451" y="1924866"/>
          <a:ext cx="1268676" cy="12686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e-NP" sz="1200" kern="1200">
              <a:latin typeface="Calibri"/>
              <a:ea typeface="+mn-ea"/>
              <a:cs typeface="Mangal" panose="02040503050203030202" pitchFamily="18" charset="0"/>
            </a:rPr>
            <a:t>मानसिक</a:t>
          </a:r>
          <a:endParaRPr lang="en-US" sz="1200" kern="1200">
            <a:latin typeface="Calibri"/>
            <a:ea typeface="+mn-ea"/>
            <a:cs typeface="+mn-cs"/>
          </a:endParaRPr>
        </a:p>
        <a:p>
          <a:pPr marL="0" lvl="0" indent="0" algn="ctr" defTabSz="533400">
            <a:lnSpc>
              <a:spcPct val="90000"/>
            </a:lnSpc>
            <a:spcBef>
              <a:spcPct val="0"/>
            </a:spcBef>
            <a:spcAft>
              <a:spcPct val="35000"/>
            </a:spcAft>
            <a:buNone/>
          </a:pPr>
          <a:r>
            <a:rPr lang="en-US" sz="1200" kern="1200">
              <a:latin typeface="Calibri"/>
              <a:ea typeface="+mn-ea"/>
              <a:cs typeface="+mn-cs"/>
            </a:rPr>
            <a:t>Intelligent Quotient</a:t>
          </a:r>
        </a:p>
      </dsp:txBody>
      <dsp:txXfrm>
        <a:off x="655244" y="2110659"/>
        <a:ext cx="897090" cy="89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BC34-9798-4000-96B6-DC731262A54E}">
      <dsp:nvSpPr>
        <dsp:cNvPr id="0" name=""/>
        <dsp:cNvSpPr/>
      </dsp:nvSpPr>
      <dsp:spPr>
        <a:xfrm>
          <a:off x="912557" y="247602"/>
          <a:ext cx="4137244" cy="413724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e-NP" sz="4000" kern="1200" dirty="0">
              <a:solidFill>
                <a:schemeClr val="bg1"/>
              </a:solidFill>
            </a:rPr>
            <a:t>निद्रा</a:t>
          </a:r>
          <a:endParaRPr lang="en-US" sz="4000" kern="1200" dirty="0">
            <a:solidFill>
              <a:schemeClr val="bg1"/>
            </a:solidFill>
          </a:endParaRPr>
        </a:p>
      </dsp:txBody>
      <dsp:txXfrm>
        <a:off x="3161937" y="1011022"/>
        <a:ext cx="1403707" cy="1379081"/>
      </dsp:txXfrm>
    </dsp:sp>
    <dsp:sp modelId="{9FC42785-76F0-4AED-8FD5-F3F329DD4419}">
      <dsp:nvSpPr>
        <dsp:cNvPr id="0" name=""/>
        <dsp:cNvSpPr/>
      </dsp:nvSpPr>
      <dsp:spPr>
        <a:xfrm>
          <a:off x="838924" y="411486"/>
          <a:ext cx="4137244" cy="413724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ne-NP" sz="3600" kern="1200" dirty="0"/>
            <a:t>ब्रह्मचर्य</a:t>
          </a:r>
          <a:r>
            <a:rPr lang="ne-NP" sz="2200" kern="1200" dirty="0"/>
            <a:t> </a:t>
          </a:r>
          <a:endParaRPr lang="en-US" sz="2200" kern="1200" dirty="0"/>
        </a:p>
      </dsp:txBody>
      <dsp:txXfrm>
        <a:off x="1971741" y="3021890"/>
        <a:ext cx="1871610" cy="1280575"/>
      </dsp:txXfrm>
    </dsp:sp>
    <dsp:sp modelId="{88FB1318-C4B4-428D-9C23-E7A8D7DF6252}">
      <dsp:nvSpPr>
        <dsp:cNvPr id="0" name=""/>
        <dsp:cNvSpPr/>
      </dsp:nvSpPr>
      <dsp:spPr>
        <a:xfrm>
          <a:off x="807605" y="217739"/>
          <a:ext cx="4137244" cy="43647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e-NP" sz="4000" kern="1200" dirty="0"/>
            <a:t>आहार</a:t>
          </a:r>
          <a:endParaRPr lang="en-US" sz="4000" kern="1200" dirty="0"/>
        </a:p>
      </dsp:txBody>
      <dsp:txXfrm>
        <a:off x="1250881" y="1075109"/>
        <a:ext cx="1403707" cy="14549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0.34209</cdr:x>
      <cdr:y>0.43869</cdr:y>
    </cdr:from>
    <cdr:to>
      <cdr:x>0.71784</cdr:x>
      <cdr:y>0.60565</cdr:y>
    </cdr:to>
    <cdr:sp macro="" textlink="">
      <cdr:nvSpPr>
        <cdr:cNvPr id="3" name="TextBox 1">
          <a:extLst xmlns:a="http://schemas.openxmlformats.org/drawingml/2006/main">
            <a:ext uri="{FF2B5EF4-FFF2-40B4-BE49-F238E27FC236}">
              <a16:creationId xmlns:a16="http://schemas.microsoft.com/office/drawing/2014/main" id="{A0AB5390-38F5-47B9-AE38-C1452F77B950}"/>
            </a:ext>
          </a:extLst>
        </cdr:cNvPr>
        <cdr:cNvSpPr txBox="1"/>
      </cdr:nvSpPr>
      <cdr:spPr>
        <a:xfrm xmlns:a="http://schemas.openxmlformats.org/drawingml/2006/main">
          <a:off x="3388765" y="2005712"/>
          <a:ext cx="3722180" cy="763323"/>
        </a:xfrm>
        <a:prstGeom xmlns:a="http://schemas.openxmlformats.org/drawingml/2006/main" prst="rect">
          <a:avLst/>
        </a:prstGeom>
        <a:solidFill xmlns:a="http://schemas.openxmlformats.org/drawingml/2006/main">
          <a:schemeClr val="accent6">
            <a:lumMod val="60000"/>
            <a:lumOff val="40000"/>
          </a:schemeClr>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t>Average daily death due to suicide:</a:t>
          </a:r>
        </a:p>
        <a:p xmlns:a="http://schemas.openxmlformats.org/drawingml/2006/main">
          <a:pPr lvl="1" algn="l"/>
          <a:r>
            <a:rPr lang="en-US" sz="2000" dirty="0"/>
            <a:t>FY 2078/79: 19</a:t>
          </a:r>
          <a:endParaRPr lang="ne-NP"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0.27951</cdr:x>
      <cdr:y>0.53979</cdr:y>
    </cdr:from>
    <cdr:to>
      <cdr:x>0.72049</cdr:x>
      <cdr:y>0.62495</cdr:y>
    </cdr:to>
    <cdr:sp macro="" textlink="">
      <cdr:nvSpPr>
        <cdr:cNvPr id="4" name="TextBox 3">
          <a:extLst xmlns:a="http://schemas.openxmlformats.org/drawingml/2006/main">
            <a:ext uri="{FF2B5EF4-FFF2-40B4-BE49-F238E27FC236}">
              <a16:creationId xmlns:a16="http://schemas.microsoft.com/office/drawing/2014/main" id="{0EC76806-18D0-4248-AA87-648FCD46B3F4}"/>
            </a:ext>
          </a:extLst>
        </cdr:cNvPr>
        <cdr:cNvSpPr txBox="1"/>
      </cdr:nvSpPr>
      <cdr:spPr>
        <a:xfrm xmlns:a="http://schemas.openxmlformats.org/drawingml/2006/main">
          <a:off x="3002006" y="2863427"/>
          <a:ext cx="4736175" cy="451756"/>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none" rtlCol="0"/>
        <a:lstStyle xmlns:a="http://schemas.openxmlformats.org/drawingml/2006/main"/>
        <a:p xmlns:a="http://schemas.openxmlformats.org/drawingml/2006/main">
          <a:pPr algn="l"/>
          <a:r>
            <a:rPr lang="en-US" sz="2000" dirty="0"/>
            <a:t>Average daily death due to RTA (2021/22): 8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F544-69E3-417D-92BC-A63581A72537}" type="datetimeFigureOut">
              <a:rPr lang="en-US" smtClean="0"/>
              <a:t>3/12/26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4CDF5-C0B2-4150-B3B3-55034399AA55}" type="slidenum">
              <a:rPr lang="en-US" smtClean="0"/>
              <a:t>‹#›</a:t>
            </a:fld>
            <a:endParaRPr lang="en-US"/>
          </a:p>
        </p:txBody>
      </p:sp>
    </p:spTree>
    <p:extLst>
      <p:ext uri="{BB962C8B-B14F-4D97-AF65-F5344CB8AC3E}">
        <p14:creationId xmlns:p14="http://schemas.microsoft.com/office/powerpoint/2010/main" val="290292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mbria" panose="02040503050406030204" pitchFamily="18" charset="0"/>
              </a:rPr>
              <a:t>The p</a:t>
            </a:r>
            <a:r>
              <a:rPr lang="en-US" sz="1800" dirty="0">
                <a:solidFill>
                  <a:srgbClr val="000000"/>
                </a:solidFill>
                <a:effectLst/>
                <a:latin typeface="Arial" panose="020B0604020202020204" pitchFamily="34" charset="0"/>
                <a:ea typeface="Cambria" panose="02040503050406030204" pitchFamily="18" charset="0"/>
              </a:rPr>
              <a:t>revalence of anemia among children age 6–59 months has fluctuated over the past 16 years, declining from 48% in 2006 to 46% in 2011, increasing to 53% in 2016, and then falling to 43% in 2022. The prevalence of anemia among women age 15–49 has fluctuated since 2006. The prevalence decreased slightly from 36% in 2006 to 35% in 2011, increased to 41% in 2016, and subsequently declined to 34% in 2022. </a:t>
            </a: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83AE-61A7-4612-A3AC-24729FE3F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01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NewRoman"/>
              </a:rPr>
              <a:t>The prevalence of stunting and underweight among children under age 5 decreased markedly between 1996 and 2022, from 57% to 25% and from 42% to 19%, respectively. At the same time, wasting declined from 15% in 1996 to 8% in 2022. </a:t>
            </a:r>
            <a:r>
              <a:rPr lang="en-US" sz="1800" dirty="0">
                <a:solidFill>
                  <a:srgbClr val="000000"/>
                </a:solidFill>
                <a:effectLst/>
                <a:latin typeface="Arial" panose="020B0604020202020204" pitchFamily="34" charset="0"/>
                <a:ea typeface="Cambria" panose="02040503050406030204" pitchFamily="18" charset="0"/>
              </a:rPr>
              <a:t>The proportion of children who are overweight has remained steady at 1% since 1996.</a:t>
            </a:r>
          </a:p>
          <a:p>
            <a:endParaRPr lang="en-US" sz="1800" dirty="0">
              <a:solidFill>
                <a:srgbClr val="000000"/>
              </a:solidFill>
              <a:effectLst/>
              <a:latin typeface="Arial" panose="020B0604020202020204" pitchFamily="34"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NewRoman"/>
              </a:rPr>
              <a:t>The proportion of children who are stunted is highest in Karnali Province (36%) and </a:t>
            </a:r>
            <a:r>
              <a:rPr lang="en-US" sz="1200" dirty="0" err="1">
                <a:effectLst/>
                <a:latin typeface="Arial" panose="020B0604020202020204" pitchFamily="34" charset="0"/>
                <a:ea typeface="TimesNewRoman"/>
              </a:rPr>
              <a:t>Madhesh</a:t>
            </a:r>
            <a:r>
              <a:rPr lang="en-US" sz="1200" dirty="0">
                <a:effectLst/>
                <a:latin typeface="Arial" panose="020B0604020202020204" pitchFamily="34" charset="0"/>
                <a:ea typeface="TimesNewRoman"/>
              </a:rPr>
              <a:t> Province (29%) and lowest in Bagmati Province (18%).</a:t>
            </a:r>
            <a:endParaRPr lang="fr-F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83AE-61A7-4612-A3AC-24729FE3F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76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e-NP" dirty="0"/>
          </a:p>
        </p:txBody>
      </p:sp>
      <p:sp>
        <p:nvSpPr>
          <p:cNvPr id="4" name="Slide Number Placeholder 3"/>
          <p:cNvSpPr>
            <a:spLocks noGrp="1"/>
          </p:cNvSpPr>
          <p:nvPr>
            <p:ph type="sldNum" sz="quarter" idx="5"/>
          </p:nvPr>
        </p:nvSpPr>
        <p:spPr/>
        <p:txBody>
          <a:bodyPr/>
          <a:lstStyle/>
          <a:p>
            <a:fld id="{99174C11-7239-4E43-8521-98194D2DCEE7}" type="slidenum">
              <a:rPr lang="ne-NP" smtClean="0"/>
              <a:t>36</a:t>
            </a:fld>
            <a:endParaRPr lang="ne-NP"/>
          </a:p>
        </p:txBody>
      </p:sp>
    </p:spTree>
    <p:extLst>
      <p:ext uri="{BB962C8B-B14F-4D97-AF65-F5344CB8AC3E}">
        <p14:creationId xmlns:p14="http://schemas.microsoft.com/office/powerpoint/2010/main" val="168983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mbria" panose="02040503050406030204" pitchFamily="18" charset="0"/>
              </a:rPr>
              <a:t>Among women age 20–49, data on height and weight were used to calculate two measures of nutritional status: height and BMI. Overall, 10% of women are shorter than 145 cm. One in every 10 women (10%) are thin, while 26% are overweight and 8% are obese. Overall, 27% of young women are of short stature. Twenty-six percent of young women are thin, 5% are overweight, and less than 1% are obese.</a:t>
            </a:r>
            <a:endParaRPr lang="en-US" dirty="0"/>
          </a:p>
          <a:p>
            <a:endParaRPr lang="en-US" dirty="0"/>
          </a:p>
          <a:p>
            <a:r>
              <a:rPr lang="en-US" dirty="0"/>
              <a:t>Notes: The Body Mass Index (BMI) is expressed as the ratio of weight in kilograms to the square of height in meters. BMI-for-age is expressed in standard deviation units from the median of the WHO Growth Reference for adolescent women age 15-19.</a:t>
            </a:r>
          </a:p>
          <a:p>
            <a:r>
              <a:rPr lang="en-US" dirty="0"/>
              <a:t>BMI and BMI for age exclude pregnant women and women with a birth in the preceding 2 months.</a:t>
            </a:r>
          </a:p>
          <a:p>
            <a:endParaRPr lang="en-US" dirty="0"/>
          </a:p>
          <a:p>
            <a:r>
              <a:rPr lang="en-US" sz="1800" dirty="0">
                <a:effectLst/>
                <a:latin typeface="Arial" panose="020B0604020202020204" pitchFamily="34" charset="0"/>
                <a:ea typeface="Cambria" panose="02040503050406030204" pitchFamily="18" charset="0"/>
              </a:rPr>
              <a:t>Overall, 7% of men are thin, while 26% are overweight and 6% are obese. Forty-one percent of young men (age 15-19) are thin, 4% are overweight, and 3% are obese </a:t>
            </a:r>
            <a:endParaRPr lang="en-US" dirty="0"/>
          </a:p>
          <a:p>
            <a:endParaRPr lang="en-US" dirty="0"/>
          </a:p>
          <a:p>
            <a:r>
              <a:rPr lang="en-US" dirty="0"/>
              <a:t>Notes: The Body Mass Index (BMI) is expressed as the ratio of weight in kilograms to the square of height in meters. BMI-for-age is expressed in standard deviation units from the median of the WHO Growth Reference for adolescent women age 15-19.</a:t>
            </a:r>
          </a:p>
          <a:p>
            <a:r>
              <a:rPr lang="en-US" dirty="0"/>
              <a:t>BMI and BMI for age exclude pregnant women and women with a birth in the preceding 2 months.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83AE-61A7-4612-A3AC-24729FE3F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18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Seventeen percent of women who have ever had one or more husbands/intimate partners experienced physical, sexual, or emotional violence by a husband/intimate partner in the last 12 months; 10% experienced emotional violence, 12% experienced physical violence, and 4% experienced sexual violence</a:t>
            </a:r>
            <a:r>
              <a:rPr lang="en-US" sz="1800" b="1" dirty="0">
                <a:solidFill>
                  <a:srgbClr val="000000"/>
                </a:solidFill>
                <a:effectLst/>
                <a:latin typeface="Times New Roman" panose="02020603050405020304" pitchFamily="18" charset="0"/>
                <a:ea typeface="Times New Roman" panose="02020603050405020304" pitchFamily="18" charset="0"/>
              </a:rPr>
              <a:t>.</a:t>
            </a:r>
          </a:p>
          <a:p>
            <a:endParaRPr lang="en-US" sz="1800" b="1"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in </a:t>
            </a:r>
            <a:r>
              <a:rPr lang="en-US" dirty="0" err="1"/>
              <a:t>Madhesh</a:t>
            </a:r>
            <a:r>
              <a:rPr lang="en-US" dirty="0"/>
              <a:t> Province </a:t>
            </a:r>
            <a:r>
              <a:rPr lang="en-US" sz="1200" dirty="0">
                <a:solidFill>
                  <a:srgbClr val="000000"/>
                </a:solidFill>
                <a:effectLst/>
                <a:latin typeface="Times New Roman" panose="02020603050405020304" pitchFamily="18" charset="0"/>
                <a:ea typeface="Times New Roman" panose="02020603050405020304" pitchFamily="18" charset="0"/>
              </a:rPr>
              <a:t>are more likely to have experienced physical, sexual, or emotional intimate partner violence by any husband/partner in the last 12 months (32%) than women in the other provinces, the lowest being Bagmati Province (10%),</a:t>
            </a:r>
            <a:endParaRPr lang="fr-FR" dirty="0"/>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3D64E-78CB-41C6-B861-9BD671965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03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proportion of respondents age 15 and older with hypertension remained stable between 2016 and 2022. The proportion among women was 17% in 2016 and 18% in 2022, while the proportion among men was 23% in both years.</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The results show that 48% of women with raised blood pressure or hypertension are not aware that they have raised blood pressure. Nineteen percent of women with raised blood pressure or hypertension are aware about their condition, report taking medicine, and have their blood pressure controlled within the normal range. Another 16% of women are aware of their condition and taking medication but do not have their blood pressure controlled. Seventeen percent of women are aware about their condition but have not been treated.</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0D0A6-21A2-4992-953A-4ACAAFC88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0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A GAD-7 score of 0–5 is considered mild, while a score of 6–14 is considered moderate and 15–21 is considered severe (Spitzer et al. 2006b). For the purpose of international comparison, in this report respondents age 15–49 are considered to have symptoms of anxiety if their GAD-7 score is 6 or higher. Overall, 22% of women and 11% of men reported experiencing symptoms of anxiety in the 2 weeks preceding the survey.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0D0A6-21A2-4992-953A-4ACAAFC88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64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A comparatively higher proportion of men than women used the internet in the last 12 months (76% versus 65%). Among internet users, 64% of women and 70% of men use the internet almost every day.</a:t>
            </a:r>
          </a:p>
          <a:p>
            <a:r>
              <a:rPr lang="en-US" sz="1200" dirty="0">
                <a:effectLst/>
                <a:latin typeface="Arial" panose="020B0604020202020204" pitchFamily="34" charset="0"/>
                <a:ea typeface="Times New Roman" panose="02020603050405020304" pitchFamily="18" charset="0"/>
                <a:cs typeface="Times New Roman" panose="02020603050405020304" pitchFamily="18" charset="0"/>
              </a:rPr>
              <a:t>More men than women use tobacco. Twenty-eight percent of men smoke tobacco, as compared with 5% of women. Among both women and men who smoke tobacco, cigarettes are most common (4% and 28%, respectively). </a:t>
            </a:r>
            <a:endParaRPr lang="en-US" dirty="0"/>
          </a:p>
          <a:p>
            <a:endParaRPr lang="en-US" dirty="0"/>
          </a:p>
          <a:p>
            <a:r>
              <a:rPr lang="en-US" dirty="0"/>
              <a:t>Includes daily and occasional (less than daily) 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24C39-C45A-4001-BB18-701F08EF0E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6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Nationally, the number of deaths due to road traffic injuries is 14 deaths per 100,000 population. More males (11 deaths per 100,000) than females (3 deaths per 100,000) die due to road traffic injuries in Nepal.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A large proportion of household members are involved in road traffic accidents and have nonfatal injuries. Overall, 1,088 individuals per 100,000 population (301 per 100,000 females and 787 per 100,000 males) sustain nonfatal injuries due to road traffic accidents or crashes.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There were 1,102 deaths and injuries for every 100,000 people due to road traffic accidents and injuries in the 12 months preceding the survey. </a:t>
            </a:r>
            <a:r>
              <a:rPr lang="en-US" sz="1200" dirty="0">
                <a:effectLst/>
                <a:latin typeface="Times New Roman" panose="02020603050405020304" pitchFamily="18" charset="0"/>
                <a:ea typeface="Times New Roman" panose="02020603050405020304" pitchFamily="18" charset="0"/>
              </a:rPr>
              <a:t>Deaths and injuries due to road traffic accidents are higher in urban areas (1,236 per 100,000 population) than in rural areas (833 per 100,000 population).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0D0A6-21A2-4992-953A-4ACAAFC88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1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mbria" panose="02040503050406030204" pitchFamily="18" charset="0"/>
              </a:rPr>
              <a:t>Overall, 43% of children were fed a minimum acceptable diet, with children in urban areas receiving a higher minimum acceptable diet (45%) than in rural areas (39%).</a:t>
            </a:r>
            <a:endParaRPr lang="en-US" sz="1200" dirty="0"/>
          </a:p>
          <a:p>
            <a:endParaRPr lang="en-US" sz="1200" dirty="0"/>
          </a:p>
          <a:p>
            <a:r>
              <a:rPr lang="en-US" sz="1200" dirty="0"/>
              <a:t>Minimum dietary diversity: receiving foods from 5+ of these 8 food groups: breast milk; grains, white/pale starchy roots, tubers, and plantains; beans, peas, lentils, nuts and seeds; dairy products (tinned, powdered, or fresh animal milk, infant formula, yogurt, cheese); flesh foods (meat, fish, poultry, organ meats); eggs; vitamin A-rich fruits and vegetables; other fruits and vegetables.</a:t>
            </a:r>
          </a:p>
          <a:p>
            <a:r>
              <a:rPr lang="en-US" sz="1200" dirty="0"/>
              <a:t>Minimum meal frequency: for breastfed children, minimum meal frequency is receiving solid, semi-solid, or soft food at least twice a day for infants 6-8 months and at least 3 times a day for children 9-23 months. For non-breastfed children, minimum acceptable diet is receiving solid, semi-solid food or soft food or milk feeds at least 4 times a day. At least 1 of the feeds must be a solid, semi-solid, or soft feed.</a:t>
            </a:r>
          </a:p>
          <a:p>
            <a:r>
              <a:rPr lang="en-US" sz="1200" dirty="0"/>
              <a:t>Minimum milk feeding frequency: for non-breastfed children, minimum milk feeding frequency is 2 or more feedings of infant formula, tinned, powdered, or fresh animal milk, and yogurt drink or solid.</a:t>
            </a:r>
          </a:p>
          <a:p>
            <a:endParaRPr lang="en-US" dirty="0"/>
          </a:p>
          <a:p>
            <a:r>
              <a:rPr lang="en-US" sz="1800" dirty="0">
                <a:effectLst/>
                <a:latin typeface="Arial" panose="020B0604020202020204" pitchFamily="34" charset="0"/>
                <a:ea typeface="Cambria" panose="02040503050406030204" pitchFamily="18" charset="0"/>
              </a:rPr>
              <a:t>Overall, 69% of children age 6–23 months consumed unhealthy foods during the previous day, while 43% consumed a sweet beverage. Around one-third (33%) of children were not given any vegetables or fruits.</a:t>
            </a:r>
            <a:endParaRPr lang="en-US" sz="1200" dirty="0"/>
          </a:p>
          <a:p>
            <a:endParaRPr lang="en-US" sz="1200" dirty="0"/>
          </a:p>
          <a:p>
            <a:r>
              <a:rPr lang="en-US" sz="1200" dirty="0"/>
              <a:t>Sweet beverages include sweet/flavored milk and yogurt drinks, sweet/flavored soy milks or nut milks, fruit juice and fruit-flavored drinks, chocolate flavored drinks, sodas, malt drinks, sports drinks, and energy drinks, sweetened tea, coffee, herbal drinks, and other sweetened liquids.</a:t>
            </a:r>
          </a:p>
          <a:p>
            <a:r>
              <a:rPr lang="en-US" sz="1200" dirty="0"/>
              <a:t>Unhealthy foods are a group of sentinel food types which include sweet foods such as cake, dessert soup, cookies, sweet popcorn, candy (skar </a:t>
            </a:r>
            <a:r>
              <a:rPr lang="en-US" sz="1200" dirty="0" err="1"/>
              <a:t>krop</a:t>
            </a:r>
            <a:r>
              <a:rPr lang="en-US" sz="1200" dirty="0"/>
              <a:t>), chocolate, or ice cream; and fried and salty foods such as chips, French fries, dried noodle such as Mama.</a:t>
            </a:r>
          </a:p>
          <a:p>
            <a:r>
              <a:rPr lang="en-US" sz="1200" dirty="0"/>
              <a:t>Vegetables or fruits include dark green, leafy vegetables, such as ivy gourd leaves (</a:t>
            </a:r>
            <a:r>
              <a:rPr lang="en-US" sz="1200" dirty="0" err="1"/>
              <a:t>slek</a:t>
            </a:r>
            <a:r>
              <a:rPr lang="en-US" sz="1200" dirty="0"/>
              <a:t> bas), moringa leaves (</a:t>
            </a:r>
            <a:r>
              <a:rPr lang="en-US" sz="1200" dirty="0" err="1"/>
              <a:t>slek</a:t>
            </a:r>
            <a:r>
              <a:rPr lang="en-US" sz="1200" dirty="0"/>
              <a:t> </a:t>
            </a:r>
            <a:r>
              <a:rPr lang="en-US" sz="1200" dirty="0" err="1"/>
              <a:t>m’rom</a:t>
            </a:r>
            <a:r>
              <a:rPr lang="en-US" sz="1200" dirty="0"/>
              <a:t>), green amaranth (</a:t>
            </a:r>
            <a:r>
              <a:rPr lang="en-US" sz="1200" dirty="0" err="1"/>
              <a:t>slek</a:t>
            </a:r>
            <a:r>
              <a:rPr lang="en-US" sz="1200" dirty="0"/>
              <a:t> </a:t>
            </a:r>
            <a:r>
              <a:rPr lang="en-US" sz="1200" dirty="0" err="1"/>
              <a:t>pty</a:t>
            </a:r>
            <a:r>
              <a:rPr lang="en-US" sz="1200" dirty="0"/>
              <a:t>), morning glory, </a:t>
            </a:r>
            <a:r>
              <a:rPr lang="en-US" sz="1200" dirty="0" err="1"/>
              <a:t>bok</a:t>
            </a:r>
            <a:r>
              <a:rPr lang="en-US" sz="1200" dirty="0"/>
              <a:t> choy (</a:t>
            </a:r>
            <a:r>
              <a:rPr lang="en-US" sz="1200" dirty="0" err="1"/>
              <a:t>speytteu</a:t>
            </a:r>
            <a:r>
              <a:rPr lang="en-US" sz="1200" dirty="0"/>
              <a:t>), mustard greens, pumpkin leaves or sweet leaf bush (</a:t>
            </a:r>
            <a:r>
              <a:rPr lang="en-US" sz="1200" dirty="0" err="1"/>
              <a:t>slek</a:t>
            </a:r>
            <a:r>
              <a:rPr lang="en-US" sz="1200" dirty="0"/>
              <a:t> </a:t>
            </a:r>
            <a:r>
              <a:rPr lang="en-US" sz="1200" dirty="0" err="1"/>
              <a:t>ngob</a:t>
            </a:r>
            <a:r>
              <a:rPr lang="en-US" sz="1200" dirty="0"/>
              <a:t>), cassava leaves, spinach, tree spinach (</a:t>
            </a:r>
            <a:r>
              <a:rPr lang="en-US" sz="1200" dirty="0" err="1"/>
              <a:t>chaya</a:t>
            </a:r>
            <a:r>
              <a:rPr lang="en-US" sz="1200" dirty="0"/>
              <a:t>), kale, wild greens (</a:t>
            </a:r>
            <a:r>
              <a:rPr lang="en-US" sz="1200" dirty="0" err="1"/>
              <a:t>slek</a:t>
            </a:r>
            <a:r>
              <a:rPr lang="en-US" sz="1200" dirty="0"/>
              <a:t> </a:t>
            </a:r>
            <a:r>
              <a:rPr lang="en-US" sz="1200" dirty="0" err="1"/>
              <a:t>prech</a:t>
            </a:r>
            <a:r>
              <a:rPr lang="en-US" sz="1200" dirty="0"/>
              <a:t>), pumpkin, carrots, squash, or sweet potatoes that are yellow or orange inside, ripe mangoes, ripe papayas, passion fruits, and other fruits and vegetables including banana, orange, watermelon, rambutan, durian, or other fruit, tomato, eggplant, cauliflower (</a:t>
            </a:r>
            <a:r>
              <a:rPr lang="en-US" sz="1200" dirty="0" err="1"/>
              <a:t>pakakhatna</a:t>
            </a:r>
            <a:r>
              <a:rPr lang="en-US" sz="1200" dirty="0"/>
              <a:t>), winter melon (</a:t>
            </a:r>
            <a:r>
              <a:rPr lang="en-US" sz="1200" dirty="0" err="1"/>
              <a:t>tra</a:t>
            </a:r>
            <a:r>
              <a:rPr lang="en-US" sz="1200" dirty="0"/>
              <a:t> </a:t>
            </a:r>
            <a:r>
              <a:rPr lang="en-US" sz="1200" dirty="0" err="1"/>
              <a:t>lach</a:t>
            </a:r>
            <a:r>
              <a:rPr lang="en-US" sz="1200" dirty="0"/>
              <a:t>), long bean, mushroom, or other vegetable.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83AE-61A7-4612-A3AC-24729FE3F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82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mbria" panose="02040503050406030204" pitchFamily="18" charset="0"/>
              </a:rPr>
              <a:t>Almost all children under age 2 (99%) have been breastfed at some point. Over half (55%) of children are put to the breast within 1 hour of birth, and 59% are exclusively breastfed for the first 2 days after birth. </a:t>
            </a:r>
            <a:endParaRPr lang="en-US" sz="1800" dirty="0"/>
          </a:p>
          <a:p>
            <a:endParaRPr lang="en-US" sz="1800" dirty="0"/>
          </a:p>
          <a:p>
            <a:r>
              <a:rPr lang="en-US" sz="1800" dirty="0"/>
              <a:t>Note: exclusively breastfed for the first 2 days after birth means that the child was given nothing other than breast milk to eat or drink during the first 2 days after delivery.</a:t>
            </a:r>
          </a:p>
          <a:p>
            <a:endParaRPr lang="en-US" sz="1800" dirty="0">
              <a:effectLst/>
              <a:latin typeface="Arial" panose="020B0604020202020204" pitchFamily="34" charset="0"/>
              <a:ea typeface="Cambria" panose="02040503050406030204" pitchFamily="18" charset="0"/>
            </a:endParaRPr>
          </a:p>
          <a:p>
            <a:endParaRPr lang="en-US" sz="1800" dirty="0">
              <a:effectLst/>
              <a:latin typeface="Arial" panose="020B0604020202020204" pitchFamily="34" charset="0"/>
              <a:ea typeface="Cambria" panose="02040503050406030204" pitchFamily="18" charset="0"/>
            </a:endParaRPr>
          </a:p>
          <a:p>
            <a:r>
              <a:rPr lang="en-US" sz="1800" dirty="0">
                <a:effectLst/>
                <a:latin typeface="Arial" panose="020B0604020202020204" pitchFamily="34" charset="0"/>
                <a:ea typeface="Cambria" panose="02040503050406030204" pitchFamily="18" charset="0"/>
              </a:rPr>
              <a:t>Overall, 85% of children were introduced to solid, semisolid, or soft foods at age 6–8 months. Sixty-seven percent of these breastfeeding children received food made from grains; 66% received beans, peas, lentils, nuts, and seeds; 26% received white/pale starchy roots, tubers, and plantains; 18% received vitamin A-rich fruits and vegetables; 11% received eggs; 5% received meat, fish, poultry, or organ meats; and 30% received other fruits and vegetables </a:t>
            </a: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83AE-61A7-4612-A3AC-24729FE3F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95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519B-192F-9905-AB3B-A084D53DF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4F119D-8D6F-9647-AF85-40B634FE7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CBC429-D5CF-2FBE-E4FE-0AACEE4FAA47}"/>
              </a:ext>
            </a:extLst>
          </p:cNvPr>
          <p:cNvSpPr>
            <a:spLocks noGrp="1"/>
          </p:cNvSpPr>
          <p:nvPr>
            <p:ph type="dt" sz="half" idx="10"/>
          </p:nvPr>
        </p:nvSpPr>
        <p:spPr/>
        <p:txBody>
          <a:bodyPr/>
          <a:lstStyle/>
          <a:p>
            <a:fld id="{2DC61E55-F128-444C-B93D-CD79B7B8EA58}" type="datetime1">
              <a:rPr lang="en-US" smtClean="0"/>
              <a:t>3/12/26</a:t>
            </a:fld>
            <a:endParaRPr lang="en-US"/>
          </a:p>
        </p:txBody>
      </p:sp>
      <p:sp>
        <p:nvSpPr>
          <p:cNvPr id="5" name="Footer Placeholder 4">
            <a:extLst>
              <a:ext uri="{FF2B5EF4-FFF2-40B4-BE49-F238E27FC236}">
                <a16:creationId xmlns:a16="http://schemas.microsoft.com/office/drawing/2014/main" id="{EEA1AC18-233F-B250-7B35-FA55A5C14657}"/>
              </a:ext>
            </a:extLst>
          </p:cNvPr>
          <p:cNvSpPr>
            <a:spLocks noGrp="1"/>
          </p:cNvSpPr>
          <p:nvPr>
            <p:ph type="ftr" sz="quarter" idx="11"/>
          </p:nvPr>
        </p:nvSpPr>
        <p:spPr/>
        <p:txBody>
          <a:bodyPr/>
          <a:lstStyle/>
          <a:p>
            <a:r>
              <a:rPr lang="en-US"/>
              <a:t>PPMD, MoHP</a:t>
            </a:r>
          </a:p>
        </p:txBody>
      </p:sp>
      <p:sp>
        <p:nvSpPr>
          <p:cNvPr id="6" name="Slide Number Placeholder 5">
            <a:extLst>
              <a:ext uri="{FF2B5EF4-FFF2-40B4-BE49-F238E27FC236}">
                <a16:creationId xmlns:a16="http://schemas.microsoft.com/office/drawing/2014/main" id="{41C92891-4F39-B8A6-7429-DA46835CC254}"/>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381200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EED9-C6E2-D412-6A05-6DB32A441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D8C48-34EC-4CC6-E943-92163390F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4693B-33B0-F97E-D9C0-AFB7AF0B1A24}"/>
              </a:ext>
            </a:extLst>
          </p:cNvPr>
          <p:cNvSpPr>
            <a:spLocks noGrp="1"/>
          </p:cNvSpPr>
          <p:nvPr>
            <p:ph type="dt" sz="half" idx="10"/>
          </p:nvPr>
        </p:nvSpPr>
        <p:spPr/>
        <p:txBody>
          <a:bodyPr/>
          <a:lstStyle/>
          <a:p>
            <a:fld id="{9551CD89-34FF-4A61-9C48-9088CAC61B04}" type="datetime1">
              <a:rPr lang="en-US" smtClean="0"/>
              <a:t>3/12/26</a:t>
            </a:fld>
            <a:endParaRPr lang="en-US"/>
          </a:p>
        </p:txBody>
      </p:sp>
      <p:sp>
        <p:nvSpPr>
          <p:cNvPr id="5" name="Footer Placeholder 4">
            <a:extLst>
              <a:ext uri="{FF2B5EF4-FFF2-40B4-BE49-F238E27FC236}">
                <a16:creationId xmlns:a16="http://schemas.microsoft.com/office/drawing/2014/main" id="{FA79378A-D50C-ADFE-D40A-09BB17CFA8F8}"/>
              </a:ext>
            </a:extLst>
          </p:cNvPr>
          <p:cNvSpPr>
            <a:spLocks noGrp="1"/>
          </p:cNvSpPr>
          <p:nvPr>
            <p:ph type="ftr" sz="quarter" idx="11"/>
          </p:nvPr>
        </p:nvSpPr>
        <p:spPr/>
        <p:txBody>
          <a:bodyPr/>
          <a:lstStyle/>
          <a:p>
            <a:r>
              <a:rPr lang="en-US"/>
              <a:t>PPMD, MoHP</a:t>
            </a:r>
          </a:p>
        </p:txBody>
      </p:sp>
      <p:sp>
        <p:nvSpPr>
          <p:cNvPr id="6" name="Slide Number Placeholder 5">
            <a:extLst>
              <a:ext uri="{FF2B5EF4-FFF2-40B4-BE49-F238E27FC236}">
                <a16:creationId xmlns:a16="http://schemas.microsoft.com/office/drawing/2014/main" id="{13930B5E-66DC-7FE6-C1F4-7AD4D3E8D278}"/>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415141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E9A20-C27E-14CA-A141-8E83E385D7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266D89-6BD4-7B23-EFB2-FD2195625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93F07-C999-421A-4CF7-81604AA0D146}"/>
              </a:ext>
            </a:extLst>
          </p:cNvPr>
          <p:cNvSpPr>
            <a:spLocks noGrp="1"/>
          </p:cNvSpPr>
          <p:nvPr>
            <p:ph type="dt" sz="half" idx="10"/>
          </p:nvPr>
        </p:nvSpPr>
        <p:spPr/>
        <p:txBody>
          <a:bodyPr/>
          <a:lstStyle/>
          <a:p>
            <a:fld id="{5AA44B60-8D07-483F-83DD-2B208D761C89}" type="datetime1">
              <a:rPr lang="en-US" smtClean="0"/>
              <a:t>3/12/26</a:t>
            </a:fld>
            <a:endParaRPr lang="en-US"/>
          </a:p>
        </p:txBody>
      </p:sp>
      <p:sp>
        <p:nvSpPr>
          <p:cNvPr id="5" name="Footer Placeholder 4">
            <a:extLst>
              <a:ext uri="{FF2B5EF4-FFF2-40B4-BE49-F238E27FC236}">
                <a16:creationId xmlns:a16="http://schemas.microsoft.com/office/drawing/2014/main" id="{0B73B73E-CFCD-9F1B-32E9-735870BF69FF}"/>
              </a:ext>
            </a:extLst>
          </p:cNvPr>
          <p:cNvSpPr>
            <a:spLocks noGrp="1"/>
          </p:cNvSpPr>
          <p:nvPr>
            <p:ph type="ftr" sz="quarter" idx="11"/>
          </p:nvPr>
        </p:nvSpPr>
        <p:spPr/>
        <p:txBody>
          <a:bodyPr/>
          <a:lstStyle/>
          <a:p>
            <a:r>
              <a:rPr lang="en-US"/>
              <a:t>PPMD, MoHP</a:t>
            </a:r>
          </a:p>
        </p:txBody>
      </p:sp>
      <p:sp>
        <p:nvSpPr>
          <p:cNvPr id="6" name="Slide Number Placeholder 5">
            <a:extLst>
              <a:ext uri="{FF2B5EF4-FFF2-40B4-BE49-F238E27FC236}">
                <a16:creationId xmlns:a16="http://schemas.microsoft.com/office/drawing/2014/main" id="{5BF53A27-2040-9A9D-C774-C9750F05F135}"/>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389155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7058-E427-C2D7-9B2F-C6ABE6686693}"/>
              </a:ext>
            </a:extLst>
          </p:cNvPr>
          <p:cNvSpPr>
            <a:spLocks noGrp="1"/>
          </p:cNvSpPr>
          <p:nvPr>
            <p:ph type="title"/>
          </p:nvPr>
        </p:nvSpPr>
        <p:spPr>
          <a:xfrm>
            <a:off x="1292085" y="110401"/>
            <a:ext cx="10240617" cy="662300"/>
          </a:xfrm>
          <a:solidFill>
            <a:srgbClr val="0070C0"/>
          </a:solidFill>
        </p:spPr>
        <p:txBody>
          <a:bodyPr>
            <a:normAutofit/>
          </a:bodyPr>
          <a:lstStyle>
            <a:lvl1pPr>
              <a:defRPr sz="3600">
                <a:solidFill>
                  <a:schemeClr val="bg1"/>
                </a:solidFill>
                <a:latin typeface="Kokila" panose="020B0604020202020204" pitchFamily="34" charset="0"/>
                <a:cs typeface="Kokila"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535738-4A87-8C5C-40DA-11EDB5418C2D}"/>
              </a:ext>
            </a:extLst>
          </p:cNvPr>
          <p:cNvSpPr>
            <a:spLocks noGrp="1"/>
          </p:cNvSpPr>
          <p:nvPr>
            <p:ph idx="1"/>
          </p:nvPr>
        </p:nvSpPr>
        <p:spPr>
          <a:xfrm>
            <a:off x="261733" y="1258576"/>
            <a:ext cx="11748052" cy="5489023"/>
          </a:xfrm>
          <a:solidFill>
            <a:srgbClr val="DFE7F5"/>
          </a:solidFill>
        </p:spPr>
        <p:txBody>
          <a:bodyPr>
            <a:normAutofit/>
          </a:bodyPr>
          <a:lstStyle>
            <a:lvl1pPr>
              <a:defRPr sz="2400">
                <a:latin typeface="Kokila" panose="020B0604020202020204" pitchFamily="34" charset="0"/>
                <a:cs typeface="Kokila" panose="020B0604020202020204" pitchFamily="34" charset="0"/>
              </a:defRPr>
            </a:lvl1pPr>
            <a:lvl2pPr>
              <a:defRPr sz="2400">
                <a:latin typeface="Kokila" panose="020B0604020202020204" pitchFamily="34" charset="0"/>
                <a:cs typeface="Kokila" panose="020B0604020202020204" pitchFamily="34" charset="0"/>
              </a:defRPr>
            </a:lvl2pPr>
            <a:lvl3pPr>
              <a:defRPr sz="2400">
                <a:latin typeface="Kokila" panose="020B0604020202020204" pitchFamily="34" charset="0"/>
                <a:cs typeface="Kokila" panose="020B0604020202020204" pitchFamily="34" charset="0"/>
              </a:defRPr>
            </a:lvl3pPr>
            <a:lvl4pPr>
              <a:defRPr sz="2400">
                <a:latin typeface="Kokila" panose="020B0604020202020204" pitchFamily="34" charset="0"/>
                <a:cs typeface="Kokila" panose="020B0604020202020204" pitchFamily="34" charset="0"/>
              </a:defRPr>
            </a:lvl4pPr>
            <a:lvl5pPr>
              <a:defRPr sz="2400">
                <a:latin typeface="Kokila" panose="020B0604020202020204" pitchFamily="34" charset="0"/>
                <a:cs typeface="Kokil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27979-D5EE-8861-FF59-95B5C5C10919}"/>
              </a:ext>
            </a:extLst>
          </p:cNvPr>
          <p:cNvSpPr>
            <a:spLocks noGrp="1"/>
          </p:cNvSpPr>
          <p:nvPr>
            <p:ph type="dt" sz="half" idx="10"/>
          </p:nvPr>
        </p:nvSpPr>
        <p:spPr>
          <a:xfrm>
            <a:off x="182215" y="6569765"/>
            <a:ext cx="2743200" cy="181527"/>
          </a:xfrm>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57A40CFD-A8FD-FF6B-CD36-DE6B5520A5E3}"/>
              </a:ext>
            </a:extLst>
          </p:cNvPr>
          <p:cNvSpPr>
            <a:spLocks noGrp="1"/>
          </p:cNvSpPr>
          <p:nvPr>
            <p:ph type="ftr" sz="quarter" idx="11"/>
          </p:nvPr>
        </p:nvSpPr>
        <p:spPr>
          <a:xfrm>
            <a:off x="4038600" y="6569765"/>
            <a:ext cx="4114800" cy="181527"/>
          </a:xfrm>
        </p:spPr>
        <p:txBody>
          <a:bodyPr/>
          <a:lstStyle/>
          <a:p>
            <a:r>
              <a:rPr lang="en-US" dirty="0"/>
              <a:t>PPMD, </a:t>
            </a:r>
            <a:r>
              <a:rPr lang="en-US" dirty="0" err="1"/>
              <a:t>MoHP</a:t>
            </a:r>
            <a:endParaRPr lang="en-US" dirty="0"/>
          </a:p>
        </p:txBody>
      </p:sp>
      <p:sp>
        <p:nvSpPr>
          <p:cNvPr id="6" name="Slide Number Placeholder 5">
            <a:extLst>
              <a:ext uri="{FF2B5EF4-FFF2-40B4-BE49-F238E27FC236}">
                <a16:creationId xmlns:a16="http://schemas.microsoft.com/office/drawing/2014/main" id="{9D7EB5F3-F105-26B1-0F42-71917E23A0FF}"/>
              </a:ext>
            </a:extLst>
          </p:cNvPr>
          <p:cNvSpPr>
            <a:spLocks noGrp="1"/>
          </p:cNvSpPr>
          <p:nvPr>
            <p:ph type="sldNum" sz="quarter" idx="12"/>
          </p:nvPr>
        </p:nvSpPr>
        <p:spPr>
          <a:xfrm>
            <a:off x="9236760" y="6549887"/>
            <a:ext cx="2743200" cy="181527"/>
          </a:xfrm>
        </p:spPr>
        <p:txBody>
          <a:bodyPr/>
          <a:lstStyle/>
          <a:p>
            <a:fld id="{7E1AA4F7-FBBC-4AA0-8614-A5F84B8E8DBE}" type="slidenum">
              <a:rPr lang="en-US" smtClean="0"/>
              <a:t>‹#›</a:t>
            </a:fld>
            <a:endParaRPr lang="en-US"/>
          </a:p>
        </p:txBody>
      </p:sp>
      <p:pic>
        <p:nvPicPr>
          <p:cNvPr id="7" name="Google Shape;239;p17" descr="Nepali Stand Flag | Nepal flag, Nepali flag, Flag animation">
            <a:extLst>
              <a:ext uri="{FF2B5EF4-FFF2-40B4-BE49-F238E27FC236}">
                <a16:creationId xmlns:a16="http://schemas.microsoft.com/office/drawing/2014/main" id="{2FF2C0E5-E70E-59F0-23B4-EEF5B510DAD6}"/>
              </a:ext>
            </a:extLst>
          </p:cNvPr>
          <p:cNvPicPr preferRelativeResize="0"/>
          <p:nvPr/>
        </p:nvPicPr>
        <p:blipFill rotWithShape="1">
          <a:blip r:embed="rId2">
            <a:alphaModFix/>
          </a:blip>
          <a:srcRect/>
          <a:stretch/>
        </p:blipFill>
        <p:spPr>
          <a:xfrm>
            <a:off x="11604985" y="27196"/>
            <a:ext cx="646649" cy="715689"/>
          </a:xfrm>
          <a:prstGeom prst="rect">
            <a:avLst/>
          </a:prstGeom>
          <a:noFill/>
          <a:ln>
            <a:noFill/>
          </a:ln>
        </p:spPr>
      </p:pic>
      <p:pic>
        <p:nvPicPr>
          <p:cNvPr id="8" name="Google Shape;240;p17">
            <a:extLst>
              <a:ext uri="{FF2B5EF4-FFF2-40B4-BE49-F238E27FC236}">
                <a16:creationId xmlns:a16="http://schemas.microsoft.com/office/drawing/2014/main" id="{F75A6090-780A-3142-5C81-5E829EAA6B33}"/>
              </a:ext>
            </a:extLst>
          </p:cNvPr>
          <p:cNvPicPr preferRelativeResize="0"/>
          <p:nvPr/>
        </p:nvPicPr>
        <p:blipFill rotWithShape="1">
          <a:blip r:embed="rId3">
            <a:alphaModFix/>
          </a:blip>
          <a:srcRect/>
          <a:stretch/>
        </p:blipFill>
        <p:spPr>
          <a:xfrm>
            <a:off x="319057" y="31816"/>
            <a:ext cx="923333" cy="779713"/>
          </a:xfrm>
          <a:prstGeom prst="rect">
            <a:avLst/>
          </a:prstGeom>
          <a:noFill/>
          <a:ln>
            <a:noFill/>
          </a:ln>
        </p:spPr>
      </p:pic>
      <p:sp>
        <p:nvSpPr>
          <p:cNvPr id="9" name="Rectangle: Rounded Corners 8">
            <a:extLst>
              <a:ext uri="{FF2B5EF4-FFF2-40B4-BE49-F238E27FC236}">
                <a16:creationId xmlns:a16="http://schemas.microsoft.com/office/drawing/2014/main" id="{26C91EDE-FD48-A1B5-5909-17829DABE7DD}"/>
              </a:ext>
            </a:extLst>
          </p:cNvPr>
          <p:cNvSpPr/>
          <p:nvPr/>
        </p:nvSpPr>
        <p:spPr>
          <a:xfrm>
            <a:off x="-71231" y="824314"/>
            <a:ext cx="1818862" cy="4052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200"/>
              </a:lnSpc>
            </a:pPr>
            <a:r>
              <a:rPr lang="ne-NP" sz="1400" dirty="0">
                <a:solidFill>
                  <a:srgbClr val="FF0000"/>
                </a:solidFill>
                <a:latin typeface="Kokila" panose="020B0604020202020204" pitchFamily="34" charset="0"/>
                <a:cs typeface="Kokila" panose="020B0604020202020204" pitchFamily="34" charset="0"/>
              </a:rPr>
              <a:t>नेपाल सरकार</a:t>
            </a:r>
          </a:p>
          <a:p>
            <a:pPr algn="ctr">
              <a:lnSpc>
                <a:spcPts val="1200"/>
              </a:lnSpc>
            </a:pPr>
            <a:r>
              <a:rPr lang="ne-NP" sz="1400" dirty="0">
                <a:solidFill>
                  <a:srgbClr val="FF0000"/>
                </a:solidFill>
                <a:latin typeface="Kokila" panose="020B0604020202020204" pitchFamily="34" charset="0"/>
                <a:cs typeface="Kokila" panose="020B0604020202020204" pitchFamily="34" charset="0"/>
              </a:rPr>
              <a:t>स्वास्थ्य तथा जनसङ्ख्या मन्त्रालय</a:t>
            </a:r>
          </a:p>
        </p:txBody>
      </p:sp>
    </p:spTree>
    <p:extLst>
      <p:ext uri="{BB962C8B-B14F-4D97-AF65-F5344CB8AC3E}">
        <p14:creationId xmlns:p14="http://schemas.microsoft.com/office/powerpoint/2010/main" val="255271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9CB7-EB2E-DD09-D0E3-E0E9EC3FB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B25FF-83FC-C1DC-52AD-9D2CCAF7D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79E70-4C7E-AA41-352A-76B7F7376602}"/>
              </a:ext>
            </a:extLst>
          </p:cNvPr>
          <p:cNvSpPr>
            <a:spLocks noGrp="1"/>
          </p:cNvSpPr>
          <p:nvPr>
            <p:ph type="dt" sz="half" idx="10"/>
          </p:nvPr>
        </p:nvSpPr>
        <p:spPr/>
        <p:txBody>
          <a:bodyPr/>
          <a:lstStyle/>
          <a:p>
            <a:fld id="{AA8EF5CF-AA17-4D32-AC79-A07A1074E915}" type="datetime1">
              <a:rPr lang="en-US" smtClean="0"/>
              <a:t>3/12/26</a:t>
            </a:fld>
            <a:endParaRPr lang="en-US"/>
          </a:p>
        </p:txBody>
      </p:sp>
      <p:sp>
        <p:nvSpPr>
          <p:cNvPr id="5" name="Footer Placeholder 4">
            <a:extLst>
              <a:ext uri="{FF2B5EF4-FFF2-40B4-BE49-F238E27FC236}">
                <a16:creationId xmlns:a16="http://schemas.microsoft.com/office/drawing/2014/main" id="{9AA9FE3D-AAE7-6A7C-543B-BB8B215DCC16}"/>
              </a:ext>
            </a:extLst>
          </p:cNvPr>
          <p:cNvSpPr>
            <a:spLocks noGrp="1"/>
          </p:cNvSpPr>
          <p:nvPr>
            <p:ph type="ftr" sz="quarter" idx="11"/>
          </p:nvPr>
        </p:nvSpPr>
        <p:spPr/>
        <p:txBody>
          <a:bodyPr/>
          <a:lstStyle/>
          <a:p>
            <a:r>
              <a:rPr lang="en-US"/>
              <a:t>PPMD, MoHP</a:t>
            </a:r>
          </a:p>
        </p:txBody>
      </p:sp>
      <p:sp>
        <p:nvSpPr>
          <p:cNvPr id="6" name="Slide Number Placeholder 5">
            <a:extLst>
              <a:ext uri="{FF2B5EF4-FFF2-40B4-BE49-F238E27FC236}">
                <a16:creationId xmlns:a16="http://schemas.microsoft.com/office/drawing/2014/main" id="{7DD687EA-58C2-42D0-BE07-9A322F1680D5}"/>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314545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76FC-2CFA-1DB5-1FE8-CB539E9B1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25C50-22F1-7885-0AAD-55F52BFE7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8A41D-3BED-B41C-05DF-C4B4987E39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58F3B-9AE9-E742-9636-DB11DE802FAA}"/>
              </a:ext>
            </a:extLst>
          </p:cNvPr>
          <p:cNvSpPr>
            <a:spLocks noGrp="1"/>
          </p:cNvSpPr>
          <p:nvPr>
            <p:ph type="dt" sz="half" idx="10"/>
          </p:nvPr>
        </p:nvSpPr>
        <p:spPr/>
        <p:txBody>
          <a:bodyPr/>
          <a:lstStyle/>
          <a:p>
            <a:fld id="{E64D45AA-C031-4E6B-9AD1-B9F69F40D7AD}" type="datetime1">
              <a:rPr lang="en-US" smtClean="0"/>
              <a:t>3/12/26</a:t>
            </a:fld>
            <a:endParaRPr lang="en-US"/>
          </a:p>
        </p:txBody>
      </p:sp>
      <p:sp>
        <p:nvSpPr>
          <p:cNvPr id="6" name="Footer Placeholder 5">
            <a:extLst>
              <a:ext uri="{FF2B5EF4-FFF2-40B4-BE49-F238E27FC236}">
                <a16:creationId xmlns:a16="http://schemas.microsoft.com/office/drawing/2014/main" id="{B731F404-06D6-943D-6187-7B65E1B66FDD}"/>
              </a:ext>
            </a:extLst>
          </p:cNvPr>
          <p:cNvSpPr>
            <a:spLocks noGrp="1"/>
          </p:cNvSpPr>
          <p:nvPr>
            <p:ph type="ftr" sz="quarter" idx="11"/>
          </p:nvPr>
        </p:nvSpPr>
        <p:spPr/>
        <p:txBody>
          <a:bodyPr/>
          <a:lstStyle/>
          <a:p>
            <a:r>
              <a:rPr lang="en-US"/>
              <a:t>PPMD, MoHP</a:t>
            </a:r>
          </a:p>
        </p:txBody>
      </p:sp>
      <p:sp>
        <p:nvSpPr>
          <p:cNvPr id="7" name="Slide Number Placeholder 6">
            <a:extLst>
              <a:ext uri="{FF2B5EF4-FFF2-40B4-BE49-F238E27FC236}">
                <a16:creationId xmlns:a16="http://schemas.microsoft.com/office/drawing/2014/main" id="{FAB52096-FFCE-38F6-5824-4AB26A224963}"/>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49510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1E22-E496-24E9-A324-DCBDF73F0E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EBA3-0770-5B7B-7B2F-7092C9B46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3F19A-6F29-BB68-F37B-1B127D77E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4F9BB-8DB8-D172-7125-E5094F329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9E82C-5CF2-DED6-C36D-CB341608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54233-9583-DA61-C5BA-C44B14E009A7}"/>
              </a:ext>
            </a:extLst>
          </p:cNvPr>
          <p:cNvSpPr>
            <a:spLocks noGrp="1"/>
          </p:cNvSpPr>
          <p:nvPr>
            <p:ph type="dt" sz="half" idx="10"/>
          </p:nvPr>
        </p:nvSpPr>
        <p:spPr/>
        <p:txBody>
          <a:bodyPr/>
          <a:lstStyle/>
          <a:p>
            <a:fld id="{C4EC6104-F77D-4F80-A68B-52C3761B3A3B}" type="datetime1">
              <a:rPr lang="en-US" smtClean="0"/>
              <a:t>3/12/26</a:t>
            </a:fld>
            <a:endParaRPr lang="en-US"/>
          </a:p>
        </p:txBody>
      </p:sp>
      <p:sp>
        <p:nvSpPr>
          <p:cNvPr id="8" name="Footer Placeholder 7">
            <a:extLst>
              <a:ext uri="{FF2B5EF4-FFF2-40B4-BE49-F238E27FC236}">
                <a16:creationId xmlns:a16="http://schemas.microsoft.com/office/drawing/2014/main" id="{523F25CF-AE53-D864-5E43-4487DB9D1BF6}"/>
              </a:ext>
            </a:extLst>
          </p:cNvPr>
          <p:cNvSpPr>
            <a:spLocks noGrp="1"/>
          </p:cNvSpPr>
          <p:nvPr>
            <p:ph type="ftr" sz="quarter" idx="11"/>
          </p:nvPr>
        </p:nvSpPr>
        <p:spPr/>
        <p:txBody>
          <a:bodyPr/>
          <a:lstStyle/>
          <a:p>
            <a:r>
              <a:rPr lang="en-US"/>
              <a:t>PPMD, MoHP</a:t>
            </a:r>
          </a:p>
        </p:txBody>
      </p:sp>
      <p:sp>
        <p:nvSpPr>
          <p:cNvPr id="9" name="Slide Number Placeholder 8">
            <a:extLst>
              <a:ext uri="{FF2B5EF4-FFF2-40B4-BE49-F238E27FC236}">
                <a16:creationId xmlns:a16="http://schemas.microsoft.com/office/drawing/2014/main" id="{1AC97D73-08F9-5E17-B469-FB0A984D2662}"/>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194438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6D18-DFC9-48A4-895C-EBFBA9C98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2C7C6-D8D9-FD4E-33FB-054D17C67033}"/>
              </a:ext>
            </a:extLst>
          </p:cNvPr>
          <p:cNvSpPr>
            <a:spLocks noGrp="1"/>
          </p:cNvSpPr>
          <p:nvPr>
            <p:ph type="dt" sz="half" idx="10"/>
          </p:nvPr>
        </p:nvSpPr>
        <p:spPr/>
        <p:txBody>
          <a:bodyPr/>
          <a:lstStyle/>
          <a:p>
            <a:fld id="{ACC3C81D-6651-4C7A-A0B8-BBCF8F3E6F02}" type="datetime1">
              <a:rPr lang="en-US" smtClean="0"/>
              <a:t>3/12/26</a:t>
            </a:fld>
            <a:endParaRPr lang="en-US"/>
          </a:p>
        </p:txBody>
      </p:sp>
      <p:sp>
        <p:nvSpPr>
          <p:cNvPr id="4" name="Footer Placeholder 3">
            <a:extLst>
              <a:ext uri="{FF2B5EF4-FFF2-40B4-BE49-F238E27FC236}">
                <a16:creationId xmlns:a16="http://schemas.microsoft.com/office/drawing/2014/main" id="{56E3E2AF-EB1F-A83E-1616-D461BF39626F}"/>
              </a:ext>
            </a:extLst>
          </p:cNvPr>
          <p:cNvSpPr>
            <a:spLocks noGrp="1"/>
          </p:cNvSpPr>
          <p:nvPr>
            <p:ph type="ftr" sz="quarter" idx="11"/>
          </p:nvPr>
        </p:nvSpPr>
        <p:spPr/>
        <p:txBody>
          <a:bodyPr/>
          <a:lstStyle/>
          <a:p>
            <a:r>
              <a:rPr lang="en-US"/>
              <a:t>PPMD, MoHP</a:t>
            </a:r>
          </a:p>
        </p:txBody>
      </p:sp>
      <p:sp>
        <p:nvSpPr>
          <p:cNvPr id="5" name="Slide Number Placeholder 4">
            <a:extLst>
              <a:ext uri="{FF2B5EF4-FFF2-40B4-BE49-F238E27FC236}">
                <a16:creationId xmlns:a16="http://schemas.microsoft.com/office/drawing/2014/main" id="{957AEE58-4E2D-B3B0-DDEA-8D7CD369DA66}"/>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275399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9397C-972B-0A03-AB59-1F1AA487553A}"/>
              </a:ext>
            </a:extLst>
          </p:cNvPr>
          <p:cNvSpPr>
            <a:spLocks noGrp="1"/>
          </p:cNvSpPr>
          <p:nvPr>
            <p:ph type="dt" sz="half" idx="10"/>
          </p:nvPr>
        </p:nvSpPr>
        <p:spPr/>
        <p:txBody>
          <a:bodyPr/>
          <a:lstStyle/>
          <a:p>
            <a:fld id="{EA531EC5-F674-477B-B511-89082027EB85}" type="datetime1">
              <a:rPr lang="en-US" smtClean="0"/>
              <a:t>3/12/26</a:t>
            </a:fld>
            <a:endParaRPr lang="en-US"/>
          </a:p>
        </p:txBody>
      </p:sp>
      <p:sp>
        <p:nvSpPr>
          <p:cNvPr id="3" name="Footer Placeholder 2">
            <a:extLst>
              <a:ext uri="{FF2B5EF4-FFF2-40B4-BE49-F238E27FC236}">
                <a16:creationId xmlns:a16="http://schemas.microsoft.com/office/drawing/2014/main" id="{CF210951-8664-572C-01A2-D6426AA8B995}"/>
              </a:ext>
            </a:extLst>
          </p:cNvPr>
          <p:cNvSpPr>
            <a:spLocks noGrp="1"/>
          </p:cNvSpPr>
          <p:nvPr>
            <p:ph type="ftr" sz="quarter" idx="11"/>
          </p:nvPr>
        </p:nvSpPr>
        <p:spPr/>
        <p:txBody>
          <a:bodyPr/>
          <a:lstStyle/>
          <a:p>
            <a:r>
              <a:rPr lang="en-US"/>
              <a:t>PPMD, MoHP</a:t>
            </a:r>
          </a:p>
        </p:txBody>
      </p:sp>
      <p:sp>
        <p:nvSpPr>
          <p:cNvPr id="4" name="Slide Number Placeholder 3">
            <a:extLst>
              <a:ext uri="{FF2B5EF4-FFF2-40B4-BE49-F238E27FC236}">
                <a16:creationId xmlns:a16="http://schemas.microsoft.com/office/drawing/2014/main" id="{A8AB5FB7-5830-C96A-7A28-E1F04587F767}"/>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1006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EC49-8221-ABD5-A5C9-291CDAC9E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E6F55-D994-4FBB-D48F-E9FCEF7E2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6605D-82B3-79BA-285C-AA3D630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E51FC-2221-D803-4504-C40CE766AD6B}"/>
              </a:ext>
            </a:extLst>
          </p:cNvPr>
          <p:cNvSpPr>
            <a:spLocks noGrp="1"/>
          </p:cNvSpPr>
          <p:nvPr>
            <p:ph type="dt" sz="half" idx="10"/>
          </p:nvPr>
        </p:nvSpPr>
        <p:spPr/>
        <p:txBody>
          <a:bodyPr/>
          <a:lstStyle/>
          <a:p>
            <a:fld id="{356E5198-B3A0-4EBD-A5E1-1D9F860090F8}" type="datetime1">
              <a:rPr lang="en-US" smtClean="0"/>
              <a:t>3/12/26</a:t>
            </a:fld>
            <a:endParaRPr lang="en-US"/>
          </a:p>
        </p:txBody>
      </p:sp>
      <p:sp>
        <p:nvSpPr>
          <p:cNvPr id="6" name="Footer Placeholder 5">
            <a:extLst>
              <a:ext uri="{FF2B5EF4-FFF2-40B4-BE49-F238E27FC236}">
                <a16:creationId xmlns:a16="http://schemas.microsoft.com/office/drawing/2014/main" id="{BC956936-E597-002C-6E26-E37A37ADC628}"/>
              </a:ext>
            </a:extLst>
          </p:cNvPr>
          <p:cNvSpPr>
            <a:spLocks noGrp="1"/>
          </p:cNvSpPr>
          <p:nvPr>
            <p:ph type="ftr" sz="quarter" idx="11"/>
          </p:nvPr>
        </p:nvSpPr>
        <p:spPr/>
        <p:txBody>
          <a:bodyPr/>
          <a:lstStyle/>
          <a:p>
            <a:r>
              <a:rPr lang="en-US"/>
              <a:t>PPMD, MoHP</a:t>
            </a:r>
          </a:p>
        </p:txBody>
      </p:sp>
      <p:sp>
        <p:nvSpPr>
          <p:cNvPr id="7" name="Slide Number Placeholder 6">
            <a:extLst>
              <a:ext uri="{FF2B5EF4-FFF2-40B4-BE49-F238E27FC236}">
                <a16:creationId xmlns:a16="http://schemas.microsoft.com/office/drawing/2014/main" id="{23F5C471-DACC-1C43-0310-B4A4A4F491A4}"/>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156308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64A6-E4F1-ADE8-B9E0-59868E5DD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647FD-2600-B66B-9E4D-025EC6073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9B5D591-935F-E01C-C482-7033A7F6C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6F718-7716-EE47-455A-3B423C294951}"/>
              </a:ext>
            </a:extLst>
          </p:cNvPr>
          <p:cNvSpPr>
            <a:spLocks noGrp="1"/>
          </p:cNvSpPr>
          <p:nvPr>
            <p:ph type="dt" sz="half" idx="10"/>
          </p:nvPr>
        </p:nvSpPr>
        <p:spPr/>
        <p:txBody>
          <a:bodyPr/>
          <a:lstStyle/>
          <a:p>
            <a:fld id="{161800F6-0918-4C6C-A52E-CD95F5045624}" type="datetime1">
              <a:rPr lang="en-US" smtClean="0"/>
              <a:t>3/12/26</a:t>
            </a:fld>
            <a:endParaRPr lang="en-US"/>
          </a:p>
        </p:txBody>
      </p:sp>
      <p:sp>
        <p:nvSpPr>
          <p:cNvPr id="6" name="Footer Placeholder 5">
            <a:extLst>
              <a:ext uri="{FF2B5EF4-FFF2-40B4-BE49-F238E27FC236}">
                <a16:creationId xmlns:a16="http://schemas.microsoft.com/office/drawing/2014/main" id="{22EF2845-820E-BDCC-3BCB-2FA2FBE3BA30}"/>
              </a:ext>
            </a:extLst>
          </p:cNvPr>
          <p:cNvSpPr>
            <a:spLocks noGrp="1"/>
          </p:cNvSpPr>
          <p:nvPr>
            <p:ph type="ftr" sz="quarter" idx="11"/>
          </p:nvPr>
        </p:nvSpPr>
        <p:spPr/>
        <p:txBody>
          <a:bodyPr/>
          <a:lstStyle/>
          <a:p>
            <a:r>
              <a:rPr lang="en-US"/>
              <a:t>PPMD, MoHP</a:t>
            </a:r>
          </a:p>
        </p:txBody>
      </p:sp>
      <p:sp>
        <p:nvSpPr>
          <p:cNvPr id="7" name="Slide Number Placeholder 6">
            <a:extLst>
              <a:ext uri="{FF2B5EF4-FFF2-40B4-BE49-F238E27FC236}">
                <a16:creationId xmlns:a16="http://schemas.microsoft.com/office/drawing/2014/main" id="{6DBD48ED-B55C-D6FE-8678-EAECCFFC02F0}"/>
              </a:ext>
            </a:extLst>
          </p:cNvPr>
          <p:cNvSpPr>
            <a:spLocks noGrp="1"/>
          </p:cNvSpPr>
          <p:nvPr>
            <p:ph type="sldNum" sz="quarter" idx="12"/>
          </p:nvPr>
        </p:nvSpPr>
        <p:spPr/>
        <p:txBody>
          <a:bodyPr/>
          <a:lstStyle/>
          <a:p>
            <a:fld id="{7E1AA4F7-FBBC-4AA0-8614-A5F84B8E8DBE}" type="slidenum">
              <a:rPr lang="en-US" smtClean="0"/>
              <a:t>‹#›</a:t>
            </a:fld>
            <a:endParaRPr lang="en-US"/>
          </a:p>
        </p:txBody>
      </p:sp>
    </p:spTree>
    <p:extLst>
      <p:ext uri="{BB962C8B-B14F-4D97-AF65-F5344CB8AC3E}">
        <p14:creationId xmlns:p14="http://schemas.microsoft.com/office/powerpoint/2010/main" val="25562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18E81-406B-B768-119F-B8B8C76F4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52596-66E7-072A-E361-6619132F0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09E91-F834-AADC-FF19-84EAFD5A5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3E751-55AF-42FA-814F-0F742A5B6677}" type="datetime1">
              <a:rPr lang="en-US" smtClean="0"/>
              <a:t>3/12/26</a:t>
            </a:fld>
            <a:endParaRPr lang="en-US"/>
          </a:p>
        </p:txBody>
      </p:sp>
      <p:sp>
        <p:nvSpPr>
          <p:cNvPr id="5" name="Footer Placeholder 4">
            <a:extLst>
              <a:ext uri="{FF2B5EF4-FFF2-40B4-BE49-F238E27FC236}">
                <a16:creationId xmlns:a16="http://schemas.microsoft.com/office/drawing/2014/main" id="{3AE07D79-ADCE-84CF-8440-4D2024113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PPMD, MoHP</a:t>
            </a:r>
          </a:p>
        </p:txBody>
      </p:sp>
      <p:sp>
        <p:nvSpPr>
          <p:cNvPr id="6" name="Slide Number Placeholder 5">
            <a:extLst>
              <a:ext uri="{FF2B5EF4-FFF2-40B4-BE49-F238E27FC236}">
                <a16:creationId xmlns:a16="http://schemas.microsoft.com/office/drawing/2014/main" id="{0CF328A6-32E8-BF6D-27A0-07DD7799B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AA4F7-FBBC-4AA0-8614-A5F84B8E8DBE}" type="slidenum">
              <a:rPr lang="en-US" smtClean="0"/>
              <a:t>‹#›</a:t>
            </a:fld>
            <a:endParaRPr lang="en-US"/>
          </a:p>
        </p:txBody>
      </p:sp>
    </p:spTree>
    <p:extLst>
      <p:ext uri="{BB962C8B-B14F-4D97-AF65-F5344CB8AC3E}">
        <p14:creationId xmlns:p14="http://schemas.microsoft.com/office/powerpoint/2010/main" val="572326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4092-BE5B-29EA-CE0B-65538C5B465E}"/>
              </a:ext>
            </a:extLst>
          </p:cNvPr>
          <p:cNvSpPr>
            <a:spLocks noGrp="1"/>
          </p:cNvSpPr>
          <p:nvPr>
            <p:ph type="title"/>
          </p:nvPr>
        </p:nvSpPr>
        <p:spPr>
          <a:xfrm>
            <a:off x="831274" y="1007919"/>
            <a:ext cx="10462438" cy="1797626"/>
          </a:xfrm>
        </p:spPr>
        <p:txBody>
          <a:bodyPr>
            <a:normAutofit fontScale="90000"/>
          </a:bodyPr>
          <a:lstStyle/>
          <a:p>
            <a:pPr algn="ctr"/>
            <a:br>
              <a:rPr lang="en-US" sz="4000" dirty="0"/>
            </a:br>
            <a:r>
              <a:rPr lang="en-US" sz="4000" dirty="0"/>
              <a:t>Role of Ayurveda and Yoga in Sustainable Development of Health in Nepal</a:t>
            </a:r>
            <a:br>
              <a:rPr lang="ne-NP" sz="4000" dirty="0"/>
            </a:br>
            <a:r>
              <a:rPr lang="ne-NP" sz="4000" dirty="0"/>
              <a:t>नेपालमा दिगो  स्वास्थ्य विकासमा आयुर्वेद तथा योग क्षेत्रको भूमिका</a:t>
            </a:r>
            <a:br>
              <a:rPr lang="en-US" dirty="0"/>
            </a:br>
            <a:endParaRPr lang="en-US" dirty="0"/>
          </a:p>
        </p:txBody>
      </p:sp>
      <p:sp>
        <p:nvSpPr>
          <p:cNvPr id="3" name="Content Placeholder 2">
            <a:extLst>
              <a:ext uri="{FF2B5EF4-FFF2-40B4-BE49-F238E27FC236}">
                <a16:creationId xmlns:a16="http://schemas.microsoft.com/office/drawing/2014/main" id="{0BDE278B-3A6C-52E3-1FDA-77C43464B34C}"/>
              </a:ext>
            </a:extLst>
          </p:cNvPr>
          <p:cNvSpPr>
            <a:spLocks noGrp="1"/>
          </p:cNvSpPr>
          <p:nvPr>
            <p:ph idx="1"/>
          </p:nvPr>
        </p:nvSpPr>
        <p:spPr>
          <a:xfrm>
            <a:off x="2015835" y="3287153"/>
            <a:ext cx="7429501" cy="3460446"/>
          </a:xfrm>
        </p:spPr>
        <p:txBody>
          <a:bodyPr/>
          <a:lstStyle/>
          <a:p>
            <a:pPr marL="0" indent="0" algn="ctr">
              <a:buNone/>
            </a:pPr>
            <a:r>
              <a:rPr lang="ne-NP" sz="3200" dirty="0">
                <a:solidFill>
                  <a:srgbClr val="FF0000"/>
                </a:solidFill>
              </a:rPr>
              <a:t>डा पुष्पराज पौडेल</a:t>
            </a:r>
          </a:p>
          <a:p>
            <a:pPr marL="0" indent="0" algn="ctr">
              <a:buNone/>
            </a:pPr>
            <a:r>
              <a:rPr lang="ne-NP" sz="3200" dirty="0">
                <a:solidFill>
                  <a:srgbClr val="FF0000"/>
                </a:solidFill>
              </a:rPr>
              <a:t>शाखा प्रमुख</a:t>
            </a:r>
          </a:p>
          <a:p>
            <a:pPr marL="0" indent="0" algn="ctr">
              <a:buNone/>
            </a:pPr>
            <a:r>
              <a:rPr lang="ne-NP" sz="3200" dirty="0">
                <a:solidFill>
                  <a:srgbClr val="FF0000"/>
                </a:solidFill>
              </a:rPr>
              <a:t>नीति योजना तथा अनुगमन महाशाखा </a:t>
            </a:r>
          </a:p>
          <a:p>
            <a:pPr marL="0" indent="0" algn="ctr">
              <a:buNone/>
            </a:pPr>
            <a:r>
              <a:rPr lang="ne-NP" sz="3200" dirty="0">
                <a:solidFill>
                  <a:srgbClr val="FF0000"/>
                </a:solidFill>
              </a:rPr>
              <a:t>स्वास्थ्य तथा जनसंख्या मन्त्रालय</a:t>
            </a:r>
          </a:p>
          <a:p>
            <a:pPr marL="0" indent="0" algn="ctr">
              <a:buNone/>
            </a:pPr>
            <a:r>
              <a:rPr lang="ne-NP" sz="3200" dirty="0">
                <a:solidFill>
                  <a:srgbClr val="FF0000"/>
                </a:solidFill>
              </a:rPr>
              <a:t>रामशाह पथ काठमाडौ</a:t>
            </a:r>
          </a:p>
          <a:p>
            <a:pPr marL="0" indent="0">
              <a:buNone/>
            </a:pPr>
            <a:endParaRPr lang="en-US" dirty="0"/>
          </a:p>
        </p:txBody>
      </p:sp>
      <p:sp>
        <p:nvSpPr>
          <p:cNvPr id="4" name="Date Placeholder 3">
            <a:extLst>
              <a:ext uri="{FF2B5EF4-FFF2-40B4-BE49-F238E27FC236}">
                <a16:creationId xmlns:a16="http://schemas.microsoft.com/office/drawing/2014/main" id="{BC76D3E0-5001-2079-9B39-81FF1F2B1CA9}"/>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47887664-02FE-F4BD-8D03-C5919B315D36}"/>
              </a:ext>
            </a:extLst>
          </p:cNvPr>
          <p:cNvSpPr>
            <a:spLocks noGrp="1"/>
          </p:cNvSpPr>
          <p:nvPr>
            <p:ph type="ftr" sz="quarter" idx="11"/>
          </p:nvPr>
        </p:nvSpPr>
        <p:spPr/>
        <p:txBody>
          <a:bodyPr/>
          <a:lstStyle/>
          <a:p>
            <a:r>
              <a:rPr lang="en-US" dirty="0"/>
              <a:t>PPMD, </a:t>
            </a:r>
            <a:r>
              <a:rPr lang="en-US" dirty="0" err="1"/>
              <a:t>MoHP</a:t>
            </a:r>
            <a:endParaRPr lang="en-US" dirty="0"/>
          </a:p>
        </p:txBody>
      </p:sp>
      <p:sp>
        <p:nvSpPr>
          <p:cNvPr id="6" name="Slide Number Placeholder 5">
            <a:extLst>
              <a:ext uri="{FF2B5EF4-FFF2-40B4-BE49-F238E27FC236}">
                <a16:creationId xmlns:a16="http://schemas.microsoft.com/office/drawing/2014/main" id="{9A19FF63-999D-5654-0FC7-9B7E402A0D87}"/>
              </a:ext>
            </a:extLst>
          </p:cNvPr>
          <p:cNvSpPr>
            <a:spLocks noGrp="1"/>
          </p:cNvSpPr>
          <p:nvPr>
            <p:ph type="sldNum" sz="quarter" idx="12"/>
          </p:nvPr>
        </p:nvSpPr>
        <p:spPr/>
        <p:txBody>
          <a:bodyPr/>
          <a:lstStyle/>
          <a:p>
            <a:fld id="{7E1AA4F7-FBBC-4AA0-8614-A5F84B8E8DBE}" type="slidenum">
              <a:rPr lang="en-US" smtClean="0"/>
              <a:t>1</a:t>
            </a:fld>
            <a:endParaRPr lang="en-US"/>
          </a:p>
        </p:txBody>
      </p:sp>
    </p:spTree>
    <p:extLst>
      <p:ext uri="{BB962C8B-B14F-4D97-AF65-F5344CB8AC3E}">
        <p14:creationId xmlns:p14="http://schemas.microsoft.com/office/powerpoint/2010/main" val="133049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74B3-D1B2-C243-76F2-CA2BACC0E33F}"/>
              </a:ext>
            </a:extLst>
          </p:cNvPr>
          <p:cNvSpPr>
            <a:spLocks noGrp="1"/>
          </p:cNvSpPr>
          <p:nvPr>
            <p:ph type="title"/>
          </p:nvPr>
        </p:nvSpPr>
        <p:spPr/>
        <p:txBody>
          <a:bodyPr/>
          <a:lstStyle/>
          <a:p>
            <a:pPr algn="ctr"/>
            <a:r>
              <a:rPr lang="ne-NP" dirty="0"/>
              <a:t>विकासक्रम</a:t>
            </a:r>
            <a:endParaRPr lang="en-US" dirty="0"/>
          </a:p>
        </p:txBody>
      </p:sp>
      <p:sp>
        <p:nvSpPr>
          <p:cNvPr id="3" name="Content Placeholder 2">
            <a:extLst>
              <a:ext uri="{FF2B5EF4-FFF2-40B4-BE49-F238E27FC236}">
                <a16:creationId xmlns:a16="http://schemas.microsoft.com/office/drawing/2014/main" id="{D093BC38-A22E-C83D-A404-3F18C1183F82}"/>
              </a:ext>
            </a:extLst>
          </p:cNvPr>
          <p:cNvSpPr>
            <a:spLocks noGrp="1"/>
          </p:cNvSpPr>
          <p:nvPr>
            <p:ph idx="1"/>
          </p:nvPr>
        </p:nvSpPr>
        <p:spPr>
          <a:xfrm>
            <a:off x="261733" y="1302725"/>
            <a:ext cx="11748052" cy="5489023"/>
          </a:xfrm>
        </p:spPr>
        <p:txBody>
          <a:bodyPr/>
          <a:lstStyle/>
          <a:p>
            <a:r>
              <a:rPr lang="ne-NP" sz="3200" dirty="0">
                <a:solidFill>
                  <a:srgbClr val="FF0000"/>
                </a:solidFill>
              </a:rPr>
              <a:t>योगेन चित्तस्य पदेन वाचा मलं शरीरस्य वैद्यकेन।</a:t>
            </a:r>
          </a:p>
          <a:p>
            <a:r>
              <a:rPr lang="ne-NP" sz="3200" dirty="0">
                <a:solidFill>
                  <a:srgbClr val="FF0000"/>
                </a:solidFill>
              </a:rPr>
              <a:t>योऽपाकरोक्त प्रवर मुनीनां पतञ्जलीं प्राञ्जलीरानतोऽस्मी।। 		</a:t>
            </a:r>
            <a:r>
              <a:rPr lang="ne-NP" sz="3200" i="1" dirty="0">
                <a:solidFill>
                  <a:srgbClr val="FF0000"/>
                </a:solidFill>
              </a:rPr>
              <a:t>पातञ्चल योग सूत्र</a:t>
            </a:r>
            <a:endParaRPr lang="en-US" sz="3200" dirty="0"/>
          </a:p>
          <a:p>
            <a:endParaRPr lang="en-US" dirty="0"/>
          </a:p>
        </p:txBody>
      </p:sp>
      <p:sp>
        <p:nvSpPr>
          <p:cNvPr id="4" name="Date Placeholder 3">
            <a:extLst>
              <a:ext uri="{FF2B5EF4-FFF2-40B4-BE49-F238E27FC236}">
                <a16:creationId xmlns:a16="http://schemas.microsoft.com/office/drawing/2014/main" id="{3E2830D8-DBD0-2156-F263-EA40BEB641B9}"/>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9DE8F0E8-6052-1B48-D2C6-028AAA0F96A9}"/>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52BD3501-DFB0-5B7E-2628-2B48C373CB83}"/>
              </a:ext>
            </a:extLst>
          </p:cNvPr>
          <p:cNvSpPr>
            <a:spLocks noGrp="1"/>
          </p:cNvSpPr>
          <p:nvPr>
            <p:ph type="sldNum" sz="quarter" idx="12"/>
          </p:nvPr>
        </p:nvSpPr>
        <p:spPr/>
        <p:txBody>
          <a:bodyPr/>
          <a:lstStyle/>
          <a:p>
            <a:fld id="{7E1AA4F7-FBBC-4AA0-8614-A5F84B8E8DBE}" type="slidenum">
              <a:rPr lang="en-US" smtClean="0"/>
              <a:t>10</a:t>
            </a:fld>
            <a:endParaRPr lang="en-US"/>
          </a:p>
        </p:txBody>
      </p:sp>
      <p:pic>
        <p:nvPicPr>
          <p:cNvPr id="7" name="Content Placeholder 3" descr="Screenshot 2020-09-26 085200.png">
            <a:extLst>
              <a:ext uri="{FF2B5EF4-FFF2-40B4-BE49-F238E27FC236}">
                <a16:creationId xmlns:a16="http://schemas.microsoft.com/office/drawing/2014/main" id="{4A5196EB-07F1-609C-8135-2E4CC952DDF3}"/>
              </a:ext>
            </a:extLst>
          </p:cNvPr>
          <p:cNvPicPr>
            <a:picLocks noChangeAspect="1"/>
          </p:cNvPicPr>
          <p:nvPr/>
        </p:nvPicPr>
        <p:blipFill>
          <a:blip r:embed="rId2"/>
          <a:stretch>
            <a:fillRect/>
          </a:stretch>
        </p:blipFill>
        <p:spPr>
          <a:xfrm>
            <a:off x="597852" y="2636146"/>
            <a:ext cx="4545648" cy="3887373"/>
          </a:xfrm>
          <a:prstGeom prst="rect">
            <a:avLst/>
          </a:prstGeom>
          <a:solidFill>
            <a:srgbClr val="DFE7F5"/>
          </a:solidFill>
        </p:spPr>
      </p:pic>
      <p:pic>
        <p:nvPicPr>
          <p:cNvPr id="8" name="Picture 7">
            <a:extLst>
              <a:ext uri="{FF2B5EF4-FFF2-40B4-BE49-F238E27FC236}">
                <a16:creationId xmlns:a16="http://schemas.microsoft.com/office/drawing/2014/main" id="{2264504F-79DA-55CA-B70E-958FF1AF2137}"/>
              </a:ext>
            </a:extLst>
          </p:cNvPr>
          <p:cNvPicPr>
            <a:picLocks noChangeAspect="1"/>
          </p:cNvPicPr>
          <p:nvPr/>
        </p:nvPicPr>
        <p:blipFill>
          <a:blip r:embed="rId3"/>
          <a:stretch>
            <a:fillRect/>
          </a:stretch>
        </p:blipFill>
        <p:spPr>
          <a:xfrm>
            <a:off x="7951062" y="2826327"/>
            <a:ext cx="3748150" cy="2098964"/>
          </a:xfrm>
          <a:prstGeom prst="rect">
            <a:avLst/>
          </a:prstGeom>
        </p:spPr>
      </p:pic>
      <p:pic>
        <p:nvPicPr>
          <p:cNvPr id="3074" name="Picture 2" descr="पाणिनी : देव भाषा के अग्रदूत">
            <a:extLst>
              <a:ext uri="{FF2B5EF4-FFF2-40B4-BE49-F238E27FC236}">
                <a16:creationId xmlns:a16="http://schemas.microsoft.com/office/drawing/2014/main" id="{FCA393EE-EC7C-54CD-DBC5-6419D844B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2449212"/>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C11E07-6E89-62DE-FD67-A9D8C6EF8328}"/>
              </a:ext>
            </a:extLst>
          </p:cNvPr>
          <p:cNvSpPr>
            <a:spLocks noGrp="1"/>
          </p:cNvSpPr>
          <p:nvPr>
            <p:ph type="title"/>
          </p:nvPr>
        </p:nvSpPr>
        <p:spPr>
          <a:xfrm>
            <a:off x="1292085" y="110401"/>
            <a:ext cx="10240617" cy="662300"/>
          </a:xfrm>
        </p:spPr>
        <p:txBody>
          <a:bodyPr/>
          <a:lstStyle/>
          <a:p>
            <a:pPr algn="ctr"/>
            <a:r>
              <a:rPr lang="ne-NP" dirty="0"/>
              <a:t>स्वस्थ व्यक्तिको परिभाषा र यसका बृहत निर्धारकहरु</a:t>
            </a:r>
            <a:endParaRPr lang="en-US" dirty="0"/>
          </a:p>
        </p:txBody>
      </p:sp>
      <p:sp>
        <p:nvSpPr>
          <p:cNvPr id="4" name="Date Placeholder 3">
            <a:extLst>
              <a:ext uri="{FF2B5EF4-FFF2-40B4-BE49-F238E27FC236}">
                <a16:creationId xmlns:a16="http://schemas.microsoft.com/office/drawing/2014/main" id="{BB9386CC-E0C5-AD48-D92A-179F22B53C79}"/>
              </a:ext>
            </a:extLst>
          </p:cNvPr>
          <p:cNvSpPr>
            <a:spLocks noGrp="1"/>
          </p:cNvSpPr>
          <p:nvPr>
            <p:ph type="dt" sz="half" idx="10"/>
          </p:nvPr>
        </p:nvSpPr>
        <p:spPr>
          <a:xfrm>
            <a:off x="182215" y="6569765"/>
            <a:ext cx="2743200" cy="181527"/>
          </a:xfrm>
        </p:spPr>
        <p:txBody>
          <a:bodyPr anchor="ctr">
            <a:normAutofit/>
          </a:bodyPr>
          <a:lstStyle/>
          <a:p>
            <a:pPr>
              <a:lnSpc>
                <a:spcPct val="90000"/>
              </a:lnSpc>
              <a:spcAft>
                <a:spcPts val="600"/>
              </a:spcAft>
            </a:pPr>
            <a:fld id="{C42AF6AC-1F93-4351-9AD6-47F0B4BDD8E0}" type="datetime1">
              <a:rPr lang="en-US" sz="600" smtClean="0"/>
              <a:pPr>
                <a:lnSpc>
                  <a:spcPct val="90000"/>
                </a:lnSpc>
                <a:spcAft>
                  <a:spcPts val="600"/>
                </a:spcAft>
              </a:pPr>
              <a:t>3/12/26</a:t>
            </a:fld>
            <a:endParaRPr lang="en-US" sz="600"/>
          </a:p>
        </p:txBody>
      </p:sp>
      <p:sp>
        <p:nvSpPr>
          <p:cNvPr id="5" name="Footer Placeholder 4">
            <a:extLst>
              <a:ext uri="{FF2B5EF4-FFF2-40B4-BE49-F238E27FC236}">
                <a16:creationId xmlns:a16="http://schemas.microsoft.com/office/drawing/2014/main" id="{80A97779-F8F2-3210-D04A-5AD8359230A6}"/>
              </a:ext>
            </a:extLst>
          </p:cNvPr>
          <p:cNvSpPr>
            <a:spLocks noGrp="1"/>
          </p:cNvSpPr>
          <p:nvPr>
            <p:ph type="ftr" sz="quarter" idx="11"/>
          </p:nvPr>
        </p:nvSpPr>
        <p:spPr>
          <a:xfrm>
            <a:off x="4038600" y="6569765"/>
            <a:ext cx="4114800" cy="181527"/>
          </a:xfrm>
        </p:spPr>
        <p:txBody>
          <a:bodyPr anchor="ctr">
            <a:normAutofit/>
          </a:bodyPr>
          <a:lstStyle/>
          <a:p>
            <a:pPr>
              <a:lnSpc>
                <a:spcPct val="90000"/>
              </a:lnSpc>
              <a:spcAft>
                <a:spcPts val="600"/>
              </a:spcAft>
            </a:pPr>
            <a:r>
              <a:rPr lang="en-US" sz="600"/>
              <a:t>PPMD, MoHP</a:t>
            </a:r>
          </a:p>
        </p:txBody>
      </p:sp>
      <p:sp>
        <p:nvSpPr>
          <p:cNvPr id="6" name="Slide Number Placeholder 5">
            <a:extLst>
              <a:ext uri="{FF2B5EF4-FFF2-40B4-BE49-F238E27FC236}">
                <a16:creationId xmlns:a16="http://schemas.microsoft.com/office/drawing/2014/main" id="{3331B4D1-B9EF-6B3A-F891-AAE530ECDF4D}"/>
              </a:ext>
            </a:extLst>
          </p:cNvPr>
          <p:cNvSpPr>
            <a:spLocks noGrp="1"/>
          </p:cNvSpPr>
          <p:nvPr>
            <p:ph type="sldNum" sz="quarter" idx="12"/>
          </p:nvPr>
        </p:nvSpPr>
        <p:spPr>
          <a:xfrm>
            <a:off x="9236760" y="6549887"/>
            <a:ext cx="2743200" cy="181527"/>
          </a:xfrm>
        </p:spPr>
        <p:txBody>
          <a:bodyPr anchor="ctr">
            <a:normAutofit/>
          </a:bodyPr>
          <a:lstStyle/>
          <a:p>
            <a:pPr>
              <a:lnSpc>
                <a:spcPct val="90000"/>
              </a:lnSpc>
              <a:spcAft>
                <a:spcPts val="600"/>
              </a:spcAft>
            </a:pPr>
            <a:fld id="{7E1AA4F7-FBBC-4AA0-8614-A5F84B8E8DBE}" type="slidenum">
              <a:rPr lang="en-US" sz="600" smtClean="0"/>
              <a:pPr>
                <a:lnSpc>
                  <a:spcPct val="90000"/>
                </a:lnSpc>
                <a:spcAft>
                  <a:spcPts val="600"/>
                </a:spcAft>
              </a:pPr>
              <a:t>11</a:t>
            </a:fld>
            <a:endParaRPr lang="en-US" sz="600"/>
          </a:p>
        </p:txBody>
      </p:sp>
      <p:graphicFrame>
        <p:nvGraphicFramePr>
          <p:cNvPr id="7" name="Diagram 6">
            <a:extLst>
              <a:ext uri="{FF2B5EF4-FFF2-40B4-BE49-F238E27FC236}">
                <a16:creationId xmlns:a16="http://schemas.microsoft.com/office/drawing/2014/main" id="{0075F632-E443-9124-A62A-9C2FE7110B78}"/>
              </a:ext>
            </a:extLst>
          </p:cNvPr>
          <p:cNvGraphicFramePr/>
          <p:nvPr>
            <p:extLst>
              <p:ext uri="{D42A27DB-BD31-4B8C-83A1-F6EECF244321}">
                <p14:modId xmlns:p14="http://schemas.microsoft.com/office/powerpoint/2010/main" val="3940009947"/>
              </p:ext>
            </p:extLst>
          </p:nvPr>
        </p:nvGraphicFramePr>
        <p:xfrm>
          <a:off x="5960326" y="1092151"/>
          <a:ext cx="6055113" cy="5118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0CCD51A2-2F58-A95E-B44D-097ACFA32DFF}"/>
              </a:ext>
            </a:extLst>
          </p:cNvPr>
          <p:cNvSpPr txBox="1"/>
          <p:nvPr/>
        </p:nvSpPr>
        <p:spPr>
          <a:xfrm>
            <a:off x="568712" y="2286238"/>
            <a:ext cx="5391614" cy="3693319"/>
          </a:xfrm>
          <a:prstGeom prst="rect">
            <a:avLst/>
          </a:prstGeom>
          <a:noFill/>
        </p:spPr>
        <p:txBody>
          <a:bodyPr wrap="square" rtlCol="0">
            <a:spAutoFit/>
          </a:bodyPr>
          <a:lstStyle/>
          <a:p>
            <a:r>
              <a:rPr lang="ne-NP" sz="3600" dirty="0">
                <a:cs typeface="Kalimati" pitchFamily="2"/>
              </a:rPr>
              <a:t>समदोषः समाग्निश्च समधातुमलः क्रियाः।</a:t>
            </a:r>
          </a:p>
          <a:p>
            <a:endParaRPr lang="ne-NP" sz="3600" dirty="0">
              <a:cs typeface="Kalimati" pitchFamily="2"/>
            </a:endParaRPr>
          </a:p>
          <a:p>
            <a:r>
              <a:rPr lang="ne-NP" sz="3600" dirty="0">
                <a:cs typeface="Kalimati" pitchFamily="2"/>
              </a:rPr>
              <a:t>प्रसन्नः आत्मेन्द्रिय मनः स्वस्थ ईत्यभिधियतेः।।    				सुश्रुत</a:t>
            </a:r>
          </a:p>
          <a:p>
            <a:endParaRPr lang="en-US" dirty="0"/>
          </a:p>
        </p:txBody>
      </p:sp>
    </p:spTree>
    <p:extLst>
      <p:ext uri="{BB962C8B-B14F-4D97-AF65-F5344CB8AC3E}">
        <p14:creationId xmlns:p14="http://schemas.microsoft.com/office/powerpoint/2010/main" val="101435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9237-9D9F-237C-3798-D3DB28BC2A0E}"/>
              </a:ext>
            </a:extLst>
          </p:cNvPr>
          <p:cNvSpPr>
            <a:spLocks noGrp="1"/>
          </p:cNvSpPr>
          <p:nvPr>
            <p:ph type="title"/>
          </p:nvPr>
        </p:nvSpPr>
        <p:spPr/>
        <p:txBody>
          <a:bodyPr/>
          <a:lstStyle/>
          <a:p>
            <a:r>
              <a:rPr lang="ne-NP" dirty="0"/>
              <a:t>सामाजिक स्वास्थ्य</a:t>
            </a:r>
            <a:endParaRPr lang="en-US" dirty="0"/>
          </a:p>
        </p:txBody>
      </p:sp>
      <p:sp>
        <p:nvSpPr>
          <p:cNvPr id="3" name="Content Placeholder 2">
            <a:extLst>
              <a:ext uri="{FF2B5EF4-FFF2-40B4-BE49-F238E27FC236}">
                <a16:creationId xmlns:a16="http://schemas.microsoft.com/office/drawing/2014/main" id="{E0986C9E-AC51-2C9F-A472-368828D883B9}"/>
              </a:ext>
            </a:extLst>
          </p:cNvPr>
          <p:cNvSpPr>
            <a:spLocks noGrp="1"/>
          </p:cNvSpPr>
          <p:nvPr>
            <p:ph idx="1"/>
          </p:nvPr>
        </p:nvSpPr>
        <p:spPr>
          <a:xfrm>
            <a:off x="182215" y="1258576"/>
            <a:ext cx="11748052" cy="5489023"/>
          </a:xfrm>
        </p:spPr>
        <p:txBody>
          <a:bodyPr/>
          <a:lstStyle/>
          <a:p>
            <a:pPr marL="0" indent="0" algn="ctr">
              <a:buNone/>
            </a:pPr>
            <a:endParaRPr lang="ne-NP" sz="4000" dirty="0"/>
          </a:p>
          <a:p>
            <a:pPr marL="0" indent="0" algn="ctr">
              <a:buNone/>
            </a:pPr>
            <a:endParaRPr lang="ne-NP" sz="4000" dirty="0"/>
          </a:p>
          <a:p>
            <a:r>
              <a:rPr lang="ne-NP" sz="4000" dirty="0"/>
              <a:t>प्रातः स्नानं गवां सेवा आराम पुष्पवाटिका।</a:t>
            </a:r>
          </a:p>
          <a:p>
            <a:r>
              <a:rPr lang="ne-NP" sz="4000" dirty="0"/>
              <a:t>माता पित्रोश्च सुश्रुषा सुखाय च हिताय च।। वैद्यकीय सुभाषितम्</a:t>
            </a:r>
            <a:endParaRPr lang="en-US" sz="4000" dirty="0"/>
          </a:p>
          <a:p>
            <a:endParaRPr lang="en-US" dirty="0"/>
          </a:p>
        </p:txBody>
      </p:sp>
      <p:sp>
        <p:nvSpPr>
          <p:cNvPr id="4" name="Date Placeholder 3">
            <a:extLst>
              <a:ext uri="{FF2B5EF4-FFF2-40B4-BE49-F238E27FC236}">
                <a16:creationId xmlns:a16="http://schemas.microsoft.com/office/drawing/2014/main" id="{E3772FD4-E206-1F4A-25C9-6D4D4D687A2B}"/>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5EF88101-79EA-C5B1-5DF3-E4301F1A1AFD}"/>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D0ED6687-A15E-A2E7-B3BD-D9895804EDC7}"/>
              </a:ext>
            </a:extLst>
          </p:cNvPr>
          <p:cNvSpPr>
            <a:spLocks noGrp="1"/>
          </p:cNvSpPr>
          <p:nvPr>
            <p:ph type="sldNum" sz="quarter" idx="12"/>
          </p:nvPr>
        </p:nvSpPr>
        <p:spPr/>
        <p:txBody>
          <a:bodyPr/>
          <a:lstStyle/>
          <a:p>
            <a:fld id="{7E1AA4F7-FBBC-4AA0-8614-A5F84B8E8DBE}" type="slidenum">
              <a:rPr lang="en-US" smtClean="0"/>
              <a:t>12</a:t>
            </a:fld>
            <a:endParaRPr lang="en-US"/>
          </a:p>
        </p:txBody>
      </p:sp>
    </p:spTree>
    <p:extLst>
      <p:ext uri="{BB962C8B-B14F-4D97-AF65-F5344CB8AC3E}">
        <p14:creationId xmlns:p14="http://schemas.microsoft.com/office/powerpoint/2010/main" val="9828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175D-CCA3-BA1E-2A1A-BBC30DF98637}"/>
              </a:ext>
            </a:extLst>
          </p:cNvPr>
          <p:cNvSpPr>
            <a:spLocks noGrp="1"/>
          </p:cNvSpPr>
          <p:nvPr>
            <p:ph type="title"/>
          </p:nvPr>
        </p:nvSpPr>
        <p:spPr>
          <a:xfrm>
            <a:off x="2026228" y="110401"/>
            <a:ext cx="8520546" cy="662300"/>
          </a:xfrm>
        </p:spPr>
        <p:txBody>
          <a:bodyPr/>
          <a:lstStyle/>
          <a:p>
            <a:r>
              <a:rPr lang="ne-NP" dirty="0"/>
              <a:t>त्रय उपस्तम्भ-                </a:t>
            </a:r>
            <a:r>
              <a:rPr lang="en-US" dirty="0"/>
              <a:t>(</a:t>
            </a:r>
            <a:r>
              <a:rPr lang="ne-NP" dirty="0"/>
              <a:t> जीवनका तीन खम्बा</a:t>
            </a:r>
            <a:r>
              <a:rPr lang="en-US" dirty="0"/>
              <a:t>)</a:t>
            </a:r>
          </a:p>
        </p:txBody>
      </p:sp>
      <p:sp>
        <p:nvSpPr>
          <p:cNvPr id="4" name="Date Placeholder 3">
            <a:extLst>
              <a:ext uri="{FF2B5EF4-FFF2-40B4-BE49-F238E27FC236}">
                <a16:creationId xmlns:a16="http://schemas.microsoft.com/office/drawing/2014/main" id="{52FAC8B3-7B21-D3FB-6868-B04D071D3953}"/>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2C9617D0-D8F6-E979-A7E2-C23449A8171A}"/>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86A43DA3-9A8D-69FF-76AB-EF0E297CFD89}"/>
              </a:ext>
            </a:extLst>
          </p:cNvPr>
          <p:cNvSpPr>
            <a:spLocks noGrp="1"/>
          </p:cNvSpPr>
          <p:nvPr>
            <p:ph type="sldNum" sz="quarter" idx="12"/>
          </p:nvPr>
        </p:nvSpPr>
        <p:spPr/>
        <p:txBody>
          <a:bodyPr/>
          <a:lstStyle/>
          <a:p>
            <a:fld id="{7E1AA4F7-FBBC-4AA0-8614-A5F84B8E8DBE}" type="slidenum">
              <a:rPr lang="en-US" smtClean="0"/>
              <a:t>13</a:t>
            </a:fld>
            <a:endParaRPr lang="en-US"/>
          </a:p>
        </p:txBody>
      </p:sp>
      <p:graphicFrame>
        <p:nvGraphicFramePr>
          <p:cNvPr id="9" name="Content Placeholder 8">
            <a:extLst>
              <a:ext uri="{FF2B5EF4-FFF2-40B4-BE49-F238E27FC236}">
                <a16:creationId xmlns:a16="http://schemas.microsoft.com/office/drawing/2014/main" id="{F74C95C5-FF4B-BB0B-BC70-1C1E5910F848}"/>
              </a:ext>
            </a:extLst>
          </p:cNvPr>
          <p:cNvGraphicFramePr>
            <a:graphicFrameLocks noGrp="1"/>
          </p:cNvGraphicFramePr>
          <p:nvPr>
            <p:ph idx="1"/>
            <p:extLst>
              <p:ext uri="{D42A27DB-BD31-4B8C-83A1-F6EECF244321}">
                <p14:modId xmlns:p14="http://schemas.microsoft.com/office/powerpoint/2010/main" val="1905336370"/>
              </p:ext>
            </p:extLst>
          </p:nvPr>
        </p:nvGraphicFramePr>
        <p:xfrm>
          <a:off x="182215" y="1070264"/>
          <a:ext cx="5823730" cy="492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A7353A24-1FA0-C521-A2C5-276CF798B923}"/>
              </a:ext>
            </a:extLst>
          </p:cNvPr>
          <p:cNvPicPr>
            <a:picLocks noChangeAspect="1"/>
          </p:cNvPicPr>
          <p:nvPr/>
        </p:nvPicPr>
        <p:blipFill>
          <a:blip r:embed="rId7"/>
          <a:stretch>
            <a:fillRect/>
          </a:stretch>
        </p:blipFill>
        <p:spPr>
          <a:xfrm>
            <a:off x="7615283" y="2375715"/>
            <a:ext cx="3128918" cy="2539668"/>
          </a:xfrm>
          <a:prstGeom prst="rect">
            <a:avLst/>
          </a:prstGeom>
        </p:spPr>
      </p:pic>
      <p:pic>
        <p:nvPicPr>
          <p:cNvPr id="3" name="Picture 2">
            <a:extLst>
              <a:ext uri="{FF2B5EF4-FFF2-40B4-BE49-F238E27FC236}">
                <a16:creationId xmlns:a16="http://schemas.microsoft.com/office/drawing/2014/main" id="{B8BB206A-91FF-CC63-F113-BC96BF4D913B}"/>
              </a:ext>
            </a:extLst>
          </p:cNvPr>
          <p:cNvPicPr>
            <a:picLocks noChangeAspect="1"/>
          </p:cNvPicPr>
          <p:nvPr/>
        </p:nvPicPr>
        <p:blipFill>
          <a:blip r:embed="rId8"/>
          <a:stretch>
            <a:fillRect/>
          </a:stretch>
        </p:blipFill>
        <p:spPr>
          <a:xfrm>
            <a:off x="7615283" y="4849845"/>
            <a:ext cx="3639812" cy="1790805"/>
          </a:xfrm>
          <a:prstGeom prst="rect">
            <a:avLst/>
          </a:prstGeom>
        </p:spPr>
      </p:pic>
      <p:pic>
        <p:nvPicPr>
          <p:cNvPr id="8" name="Picture 7">
            <a:extLst>
              <a:ext uri="{FF2B5EF4-FFF2-40B4-BE49-F238E27FC236}">
                <a16:creationId xmlns:a16="http://schemas.microsoft.com/office/drawing/2014/main" id="{63F6420E-0D96-B476-475B-81A04C7371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57246" y="901016"/>
            <a:ext cx="2600325" cy="1762125"/>
          </a:xfrm>
          <a:prstGeom prst="rect">
            <a:avLst/>
          </a:prstGeom>
        </p:spPr>
      </p:pic>
    </p:spTree>
    <p:extLst>
      <p:ext uri="{BB962C8B-B14F-4D97-AF65-F5344CB8AC3E}">
        <p14:creationId xmlns:p14="http://schemas.microsoft.com/office/powerpoint/2010/main" val="117041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C674-4B2C-70AE-1479-A84EC0233D01}"/>
              </a:ext>
            </a:extLst>
          </p:cNvPr>
          <p:cNvSpPr>
            <a:spLocks noGrp="1"/>
          </p:cNvSpPr>
          <p:nvPr>
            <p:ph type="title"/>
          </p:nvPr>
        </p:nvSpPr>
        <p:spPr/>
        <p:txBody>
          <a:bodyPr/>
          <a:lstStyle/>
          <a:p>
            <a:r>
              <a:rPr lang="ne-NP" dirty="0"/>
              <a:t>स्वास्थ्य प्रवर्द्बन नै दिगो विकास लक्ष्य प्राप्ती</a:t>
            </a:r>
            <a:endParaRPr lang="en-US" dirty="0"/>
          </a:p>
        </p:txBody>
      </p:sp>
      <p:sp>
        <p:nvSpPr>
          <p:cNvPr id="3" name="Content Placeholder 2">
            <a:extLst>
              <a:ext uri="{FF2B5EF4-FFF2-40B4-BE49-F238E27FC236}">
                <a16:creationId xmlns:a16="http://schemas.microsoft.com/office/drawing/2014/main" id="{F3BFC028-5FBE-896D-7B26-AF1704A1ACE8}"/>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53587856-F176-3F6D-F223-2BC010F1AF7C}"/>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3BA1B7BF-BFC7-5C04-8052-736BFF0D7BCC}"/>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6B512BBA-738F-692B-DA8D-4375C99D2D4A}"/>
              </a:ext>
            </a:extLst>
          </p:cNvPr>
          <p:cNvSpPr>
            <a:spLocks noGrp="1"/>
          </p:cNvSpPr>
          <p:nvPr>
            <p:ph type="sldNum" sz="quarter" idx="12"/>
          </p:nvPr>
        </p:nvSpPr>
        <p:spPr/>
        <p:txBody>
          <a:bodyPr/>
          <a:lstStyle/>
          <a:p>
            <a:fld id="{7E1AA4F7-FBBC-4AA0-8614-A5F84B8E8DBE}" type="slidenum">
              <a:rPr lang="en-US" smtClean="0"/>
              <a:t>14</a:t>
            </a:fld>
            <a:endParaRPr lang="en-US"/>
          </a:p>
        </p:txBody>
      </p:sp>
      <p:pic>
        <p:nvPicPr>
          <p:cNvPr id="7" name="Content Placeholder 3" descr="263294107_10159018397764965_1330279828675353812_n.jpg">
            <a:extLst>
              <a:ext uri="{FF2B5EF4-FFF2-40B4-BE49-F238E27FC236}">
                <a16:creationId xmlns:a16="http://schemas.microsoft.com/office/drawing/2014/main" id="{05503C56-96DD-1649-6BB0-BF48C6589B7A}"/>
              </a:ext>
            </a:extLst>
          </p:cNvPr>
          <p:cNvPicPr>
            <a:picLocks noChangeAspect="1"/>
          </p:cNvPicPr>
          <p:nvPr/>
        </p:nvPicPr>
        <p:blipFill>
          <a:blip r:embed="rId2"/>
          <a:stretch>
            <a:fillRect/>
          </a:stretch>
        </p:blipFill>
        <p:spPr>
          <a:xfrm>
            <a:off x="2476558" y="1651189"/>
            <a:ext cx="6242708" cy="4525963"/>
          </a:xfrm>
          <a:prstGeom prst="rect">
            <a:avLst/>
          </a:prstGeom>
        </p:spPr>
      </p:pic>
    </p:spTree>
    <p:extLst>
      <p:ext uri="{BB962C8B-B14F-4D97-AF65-F5344CB8AC3E}">
        <p14:creationId xmlns:p14="http://schemas.microsoft.com/office/powerpoint/2010/main" val="397468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05D8-4525-801A-6460-5DD320BEEC2C}"/>
              </a:ext>
            </a:extLst>
          </p:cNvPr>
          <p:cNvSpPr>
            <a:spLocks noGrp="1"/>
          </p:cNvSpPr>
          <p:nvPr>
            <p:ph type="title"/>
          </p:nvPr>
        </p:nvSpPr>
        <p:spPr>
          <a:xfrm>
            <a:off x="2753591" y="110401"/>
            <a:ext cx="7854769" cy="662300"/>
          </a:xfrm>
        </p:spPr>
        <p:txBody>
          <a:bodyPr/>
          <a:lstStyle/>
          <a:p>
            <a:pPr algn="ctr"/>
            <a:r>
              <a:rPr lang="ne-NP" dirty="0"/>
              <a:t>जीवन चक्र</a:t>
            </a:r>
            <a:endParaRPr lang="en-US" dirty="0"/>
          </a:p>
        </p:txBody>
      </p:sp>
      <p:sp>
        <p:nvSpPr>
          <p:cNvPr id="3" name="Content Placeholder 2">
            <a:extLst>
              <a:ext uri="{FF2B5EF4-FFF2-40B4-BE49-F238E27FC236}">
                <a16:creationId xmlns:a16="http://schemas.microsoft.com/office/drawing/2014/main" id="{606A4824-5D9A-C9D3-13C4-5B2E8FED1B87}"/>
              </a:ext>
            </a:extLst>
          </p:cNvPr>
          <p:cNvSpPr>
            <a:spLocks noGrp="1"/>
          </p:cNvSpPr>
          <p:nvPr>
            <p:ph idx="1"/>
          </p:nvPr>
        </p:nvSpPr>
        <p:spPr/>
        <p:txBody>
          <a:bodyPr/>
          <a:lstStyle/>
          <a:p>
            <a:pPr algn="ctr"/>
            <a:r>
              <a:rPr lang="ne-NP" sz="3200" dirty="0">
                <a:solidFill>
                  <a:srgbClr val="FF0000"/>
                </a:solidFill>
                <a:cs typeface="Kalimati" pitchFamily="2"/>
              </a:rPr>
              <a:t>बाल्यं वृद्बि छवि मेधा त्वक् दृष्टि शुक्र विक्रमौ</a:t>
            </a:r>
          </a:p>
          <a:p>
            <a:pPr algn="ctr">
              <a:buNone/>
            </a:pPr>
            <a:r>
              <a:rPr lang="ne-NP" sz="3200" dirty="0">
                <a:solidFill>
                  <a:srgbClr val="FF0000"/>
                </a:solidFill>
                <a:cs typeface="Kalimati" pitchFamily="2"/>
              </a:rPr>
              <a:t>बुद्धि कर्मेन्द्रिय चेतो क्रमशोः दशतो ह्रसेत्।</a:t>
            </a:r>
            <a:endParaRPr lang="en-US" sz="3200" dirty="0">
              <a:solidFill>
                <a:srgbClr val="FF0000"/>
              </a:solidFill>
              <a:cs typeface="Kalimati" pitchFamily="2"/>
            </a:endParaRPr>
          </a:p>
          <a:p>
            <a:endParaRPr lang="en-US" dirty="0"/>
          </a:p>
        </p:txBody>
      </p:sp>
      <p:sp>
        <p:nvSpPr>
          <p:cNvPr id="4" name="Date Placeholder 3">
            <a:extLst>
              <a:ext uri="{FF2B5EF4-FFF2-40B4-BE49-F238E27FC236}">
                <a16:creationId xmlns:a16="http://schemas.microsoft.com/office/drawing/2014/main" id="{3686A78D-FD15-A9D5-2E0A-CEAACAA27530}"/>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A1B93BA1-44E1-F244-9E17-591AE379DAC3}"/>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79396260-5665-5E7A-541C-915B69DF1B6F}"/>
              </a:ext>
            </a:extLst>
          </p:cNvPr>
          <p:cNvSpPr>
            <a:spLocks noGrp="1"/>
          </p:cNvSpPr>
          <p:nvPr>
            <p:ph type="sldNum" sz="quarter" idx="12"/>
          </p:nvPr>
        </p:nvSpPr>
        <p:spPr/>
        <p:txBody>
          <a:bodyPr/>
          <a:lstStyle/>
          <a:p>
            <a:fld id="{7E1AA4F7-FBBC-4AA0-8614-A5F84B8E8DBE}" type="slidenum">
              <a:rPr lang="en-US" smtClean="0"/>
              <a:t>15</a:t>
            </a:fld>
            <a:endParaRPr lang="en-US"/>
          </a:p>
        </p:txBody>
      </p:sp>
      <p:pic>
        <p:nvPicPr>
          <p:cNvPr id="7" name="Content Placeholder 3" descr="istockphoto-1195021304-612x612.jpg">
            <a:extLst>
              <a:ext uri="{FF2B5EF4-FFF2-40B4-BE49-F238E27FC236}">
                <a16:creationId xmlns:a16="http://schemas.microsoft.com/office/drawing/2014/main" id="{7034B0AF-611E-7A45-5AE0-E04BD48EF4AD}"/>
              </a:ext>
            </a:extLst>
          </p:cNvPr>
          <p:cNvPicPr>
            <a:picLocks noChangeAspect="1"/>
          </p:cNvPicPr>
          <p:nvPr/>
        </p:nvPicPr>
        <p:blipFill>
          <a:blip r:embed="rId2"/>
          <a:stretch>
            <a:fillRect/>
          </a:stretch>
        </p:blipFill>
        <p:spPr>
          <a:xfrm>
            <a:off x="1950353" y="2748408"/>
            <a:ext cx="8543707" cy="3657600"/>
          </a:xfrm>
          <a:prstGeom prst="rect">
            <a:avLst/>
          </a:prstGeom>
        </p:spPr>
      </p:pic>
    </p:spTree>
    <p:extLst>
      <p:ext uri="{BB962C8B-B14F-4D97-AF65-F5344CB8AC3E}">
        <p14:creationId xmlns:p14="http://schemas.microsoft.com/office/powerpoint/2010/main" val="45930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7" descr="Screenshot 2020-09-25 122913.png"/>
          <p:cNvPicPr>
            <a:picLocks noGrp="1" noChangeAspect="1"/>
          </p:cNvPicPr>
          <p:nvPr>
            <p:ph idx="1"/>
          </p:nvPr>
        </p:nvPicPr>
        <p:blipFill>
          <a:blip r:embed="rId2"/>
          <a:stretch>
            <a:fillRect/>
          </a:stretch>
        </p:blipFill>
        <p:spPr>
          <a:xfrm>
            <a:off x="1616927" y="1143863"/>
            <a:ext cx="9177453" cy="531170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947D-F7C0-E706-BBEA-22D0F495F5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3A4231-1AAB-5CC2-F5F9-2B10765BBB6C}"/>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F2F8D4FC-81C1-DB0A-9C2D-14C3AB112BC4}"/>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01A4AF2B-BC9A-1F07-16FD-6F6BE2B8931C}"/>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5E6F5E13-FB26-62F5-DDBA-2BA3BF492BF8}"/>
              </a:ext>
            </a:extLst>
          </p:cNvPr>
          <p:cNvSpPr>
            <a:spLocks noGrp="1"/>
          </p:cNvSpPr>
          <p:nvPr>
            <p:ph type="sldNum" sz="quarter" idx="12"/>
          </p:nvPr>
        </p:nvSpPr>
        <p:spPr/>
        <p:txBody>
          <a:bodyPr/>
          <a:lstStyle/>
          <a:p>
            <a:fld id="{7E1AA4F7-FBBC-4AA0-8614-A5F84B8E8DBE}" type="slidenum">
              <a:rPr lang="en-US" smtClean="0"/>
              <a:t>17</a:t>
            </a:fld>
            <a:endParaRPr lang="en-US"/>
          </a:p>
        </p:txBody>
      </p:sp>
      <p:pic>
        <p:nvPicPr>
          <p:cNvPr id="9" name="Content Placeholder 6" descr="Screenshot 2020-09-25 122801.png">
            <a:extLst>
              <a:ext uri="{FF2B5EF4-FFF2-40B4-BE49-F238E27FC236}">
                <a16:creationId xmlns:a16="http://schemas.microsoft.com/office/drawing/2014/main" id="{FD8F2632-8981-4630-9749-4E2D483651D6}"/>
              </a:ext>
            </a:extLst>
          </p:cNvPr>
          <p:cNvPicPr>
            <a:picLocks noChangeAspect="1"/>
          </p:cNvPicPr>
          <p:nvPr/>
        </p:nvPicPr>
        <p:blipFill>
          <a:blip r:embed="rId2"/>
          <a:stretch>
            <a:fillRect/>
          </a:stretch>
        </p:blipFill>
        <p:spPr>
          <a:xfrm>
            <a:off x="2149976" y="1651189"/>
            <a:ext cx="7892047" cy="4525963"/>
          </a:xfrm>
          <a:prstGeom prst="rect">
            <a:avLst/>
          </a:prstGeom>
        </p:spPr>
      </p:pic>
    </p:spTree>
    <p:extLst>
      <p:ext uri="{BB962C8B-B14F-4D97-AF65-F5344CB8AC3E}">
        <p14:creationId xmlns:p14="http://schemas.microsoft.com/office/powerpoint/2010/main" val="32845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B402-F7D2-F5AF-74F6-954790266F80}"/>
              </a:ext>
            </a:extLst>
          </p:cNvPr>
          <p:cNvSpPr>
            <a:spLocks noGrp="1"/>
          </p:cNvSpPr>
          <p:nvPr>
            <p:ph type="title"/>
          </p:nvPr>
        </p:nvSpPr>
        <p:spPr/>
        <p:txBody>
          <a:bodyPr>
            <a:normAutofit fontScale="90000"/>
          </a:bodyPr>
          <a:lstStyle/>
          <a:p>
            <a:pPr algn="ctr"/>
            <a:r>
              <a:rPr lang="ne-NP" sz="4400" dirty="0"/>
              <a:t>ऋतु परिवर्तन र स्वास्थ्य</a:t>
            </a:r>
            <a:endParaRPr lang="en-US" sz="4400" dirty="0"/>
          </a:p>
        </p:txBody>
      </p:sp>
      <p:pic>
        <p:nvPicPr>
          <p:cNvPr id="4" name="Content Placeholder 3" descr="ritucharya-final-presentation-9-638.jpg"/>
          <p:cNvPicPr>
            <a:picLocks noGrp="1" noChangeAspect="1"/>
          </p:cNvPicPr>
          <p:nvPr>
            <p:ph idx="1"/>
          </p:nvPr>
        </p:nvPicPr>
        <p:blipFill>
          <a:blip r:embed="rId2"/>
          <a:stretch>
            <a:fillRect/>
          </a:stretch>
        </p:blipFill>
        <p:spPr>
          <a:xfrm>
            <a:off x="2337954" y="870758"/>
            <a:ext cx="7678882" cy="576518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5715-822E-A0ED-8FBC-B5198F1D1F3A}"/>
              </a:ext>
            </a:extLst>
          </p:cNvPr>
          <p:cNvSpPr>
            <a:spLocks noGrp="1"/>
          </p:cNvSpPr>
          <p:nvPr>
            <p:ph type="title"/>
          </p:nvPr>
        </p:nvSpPr>
        <p:spPr/>
        <p:txBody>
          <a:bodyPr/>
          <a:lstStyle/>
          <a:p>
            <a:pPr algn="ctr"/>
            <a:r>
              <a:rPr lang="ne-NP" dirty="0"/>
              <a:t>शरीरको आवधिक संशोधन </a:t>
            </a:r>
            <a:r>
              <a:rPr lang="en-US" dirty="0"/>
              <a:t>Seasonal Campaigning of Body Purification</a:t>
            </a:r>
          </a:p>
        </p:txBody>
      </p:sp>
      <p:pic>
        <p:nvPicPr>
          <p:cNvPr id="7" name="Content Placeholder 6">
            <a:extLst>
              <a:ext uri="{FF2B5EF4-FFF2-40B4-BE49-F238E27FC236}">
                <a16:creationId xmlns:a16="http://schemas.microsoft.com/office/drawing/2014/main" id="{BCA480FD-5B12-0D56-0D86-68F0E5D00AC9}"/>
              </a:ext>
            </a:extLst>
          </p:cNvPr>
          <p:cNvPicPr>
            <a:picLocks noGrp="1" noChangeAspect="1"/>
          </p:cNvPicPr>
          <p:nvPr>
            <p:ph idx="1"/>
          </p:nvPr>
        </p:nvPicPr>
        <p:blipFill>
          <a:blip r:embed="rId2"/>
          <a:stretch>
            <a:fillRect/>
          </a:stretch>
        </p:blipFill>
        <p:spPr>
          <a:xfrm>
            <a:off x="6302273" y="1554581"/>
            <a:ext cx="5677687" cy="3957348"/>
          </a:xfrm>
          <a:prstGeom prst="rect">
            <a:avLst/>
          </a:prstGeom>
        </p:spPr>
      </p:pic>
      <p:sp>
        <p:nvSpPr>
          <p:cNvPr id="4" name="Date Placeholder 3">
            <a:extLst>
              <a:ext uri="{FF2B5EF4-FFF2-40B4-BE49-F238E27FC236}">
                <a16:creationId xmlns:a16="http://schemas.microsoft.com/office/drawing/2014/main" id="{1BFC9D8F-F3DC-F2DD-8DCE-D7EF3D425F60}"/>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4798D3CF-9934-C779-3BE9-EA92155907DC}"/>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51E49AC7-E32A-F147-CF0D-37059435AB36}"/>
              </a:ext>
            </a:extLst>
          </p:cNvPr>
          <p:cNvSpPr>
            <a:spLocks noGrp="1"/>
          </p:cNvSpPr>
          <p:nvPr>
            <p:ph type="sldNum" sz="quarter" idx="12"/>
          </p:nvPr>
        </p:nvSpPr>
        <p:spPr/>
        <p:txBody>
          <a:bodyPr/>
          <a:lstStyle/>
          <a:p>
            <a:fld id="{7E1AA4F7-FBBC-4AA0-8614-A5F84B8E8DBE}" type="slidenum">
              <a:rPr lang="en-US" smtClean="0"/>
              <a:t>19</a:t>
            </a:fld>
            <a:endParaRPr lang="en-US"/>
          </a:p>
        </p:txBody>
      </p:sp>
      <p:pic>
        <p:nvPicPr>
          <p:cNvPr id="9" name="Picture 8">
            <a:extLst>
              <a:ext uri="{FF2B5EF4-FFF2-40B4-BE49-F238E27FC236}">
                <a16:creationId xmlns:a16="http://schemas.microsoft.com/office/drawing/2014/main" id="{A628C5BB-1C2E-D154-EA71-F8FFC22702A3}"/>
              </a:ext>
            </a:extLst>
          </p:cNvPr>
          <p:cNvPicPr>
            <a:picLocks noChangeAspect="1"/>
          </p:cNvPicPr>
          <p:nvPr/>
        </p:nvPicPr>
        <p:blipFill>
          <a:blip r:embed="rId3"/>
          <a:stretch>
            <a:fillRect/>
          </a:stretch>
        </p:blipFill>
        <p:spPr>
          <a:xfrm>
            <a:off x="212040" y="1554581"/>
            <a:ext cx="5734050" cy="4000500"/>
          </a:xfrm>
          <a:prstGeom prst="rect">
            <a:avLst/>
          </a:prstGeom>
        </p:spPr>
      </p:pic>
    </p:spTree>
    <p:extLst>
      <p:ext uri="{BB962C8B-B14F-4D97-AF65-F5344CB8AC3E}">
        <p14:creationId xmlns:p14="http://schemas.microsoft.com/office/powerpoint/2010/main" val="205497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F98F-5891-3568-ED3B-FB28B55408E8}"/>
              </a:ext>
            </a:extLst>
          </p:cNvPr>
          <p:cNvSpPr>
            <a:spLocks noGrp="1"/>
          </p:cNvSpPr>
          <p:nvPr>
            <p:ph type="title"/>
          </p:nvPr>
        </p:nvSpPr>
        <p:spPr/>
        <p:txBody>
          <a:bodyPr/>
          <a:lstStyle/>
          <a:p>
            <a:r>
              <a:rPr lang="ne-NP" dirty="0"/>
              <a:t>सुस्वागतम्</a:t>
            </a:r>
            <a:endParaRPr lang="en-US" dirty="0"/>
          </a:p>
        </p:txBody>
      </p:sp>
      <p:sp>
        <p:nvSpPr>
          <p:cNvPr id="3" name="Content Placeholder 2">
            <a:extLst>
              <a:ext uri="{FF2B5EF4-FFF2-40B4-BE49-F238E27FC236}">
                <a16:creationId xmlns:a16="http://schemas.microsoft.com/office/drawing/2014/main" id="{040411F0-C345-3F76-2B9E-34EA14801654}"/>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C76112FC-56C7-0050-7912-FA17ACA2A755}"/>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97CB00A2-78CE-4A69-67DB-D067AF5AA85E}"/>
              </a:ext>
            </a:extLst>
          </p:cNvPr>
          <p:cNvSpPr>
            <a:spLocks noGrp="1"/>
          </p:cNvSpPr>
          <p:nvPr>
            <p:ph type="ftr" sz="quarter" idx="11"/>
          </p:nvPr>
        </p:nvSpPr>
        <p:spPr/>
        <p:txBody>
          <a:bodyPr/>
          <a:lstStyle/>
          <a:p>
            <a:r>
              <a:rPr lang="en-US" dirty="0"/>
              <a:t>PPMD, </a:t>
            </a:r>
            <a:r>
              <a:rPr lang="en-US" dirty="0" err="1"/>
              <a:t>MoHP</a:t>
            </a:r>
            <a:endParaRPr lang="en-US" dirty="0"/>
          </a:p>
        </p:txBody>
      </p:sp>
      <p:sp>
        <p:nvSpPr>
          <p:cNvPr id="6" name="Slide Number Placeholder 5">
            <a:extLst>
              <a:ext uri="{FF2B5EF4-FFF2-40B4-BE49-F238E27FC236}">
                <a16:creationId xmlns:a16="http://schemas.microsoft.com/office/drawing/2014/main" id="{0D330029-3487-BCD2-4D01-563FE3615ACE}"/>
              </a:ext>
            </a:extLst>
          </p:cNvPr>
          <p:cNvSpPr>
            <a:spLocks noGrp="1"/>
          </p:cNvSpPr>
          <p:nvPr>
            <p:ph type="sldNum" sz="quarter" idx="12"/>
          </p:nvPr>
        </p:nvSpPr>
        <p:spPr/>
        <p:txBody>
          <a:bodyPr/>
          <a:lstStyle/>
          <a:p>
            <a:fld id="{7E1AA4F7-FBBC-4AA0-8614-A5F84B8E8DBE}" type="slidenum">
              <a:rPr lang="en-US" smtClean="0"/>
              <a:t>2</a:t>
            </a:fld>
            <a:endParaRPr lang="en-US"/>
          </a:p>
        </p:txBody>
      </p:sp>
      <p:pic>
        <p:nvPicPr>
          <p:cNvPr id="7" name="Content Placeholder 3" descr="Yoga symbol.jfif">
            <a:extLst>
              <a:ext uri="{FF2B5EF4-FFF2-40B4-BE49-F238E27FC236}">
                <a16:creationId xmlns:a16="http://schemas.microsoft.com/office/drawing/2014/main" id="{A844154B-7BFF-4981-A55E-3F2A4FE0DB68}"/>
              </a:ext>
            </a:extLst>
          </p:cNvPr>
          <p:cNvPicPr>
            <a:picLocks noChangeAspect="1"/>
          </p:cNvPicPr>
          <p:nvPr/>
        </p:nvPicPr>
        <p:blipFill>
          <a:blip r:embed="rId2"/>
          <a:stretch>
            <a:fillRect/>
          </a:stretch>
        </p:blipFill>
        <p:spPr>
          <a:xfrm>
            <a:off x="1823224" y="1364052"/>
            <a:ext cx="8077200" cy="5080359"/>
          </a:xfrm>
          <a:prstGeom prst="rect">
            <a:avLst/>
          </a:prstGeom>
        </p:spPr>
      </p:pic>
    </p:spTree>
    <p:extLst>
      <p:ext uri="{BB962C8B-B14F-4D97-AF65-F5344CB8AC3E}">
        <p14:creationId xmlns:p14="http://schemas.microsoft.com/office/powerpoint/2010/main" val="3037396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E19D-9254-2490-B3E1-E5782891CC95}"/>
              </a:ext>
            </a:extLst>
          </p:cNvPr>
          <p:cNvSpPr>
            <a:spLocks noGrp="1"/>
          </p:cNvSpPr>
          <p:nvPr>
            <p:ph type="title"/>
          </p:nvPr>
        </p:nvSpPr>
        <p:spPr>
          <a:xfrm>
            <a:off x="1188175" y="1402773"/>
            <a:ext cx="10240617" cy="2857500"/>
          </a:xfrm>
        </p:spPr>
        <p:txBody>
          <a:bodyPr>
            <a:normAutofit/>
          </a:bodyPr>
          <a:lstStyle/>
          <a:p>
            <a:pPr algn="ctr"/>
            <a:r>
              <a:rPr lang="ne-NP" sz="4400" dirty="0"/>
              <a:t>तथ्याङ्कीय विश्लेषण</a:t>
            </a:r>
            <a:endParaRPr lang="en-US" sz="4400" dirty="0"/>
          </a:p>
        </p:txBody>
      </p:sp>
      <p:sp>
        <p:nvSpPr>
          <p:cNvPr id="4" name="Date Placeholder 3">
            <a:extLst>
              <a:ext uri="{FF2B5EF4-FFF2-40B4-BE49-F238E27FC236}">
                <a16:creationId xmlns:a16="http://schemas.microsoft.com/office/drawing/2014/main" id="{72B7BC7F-C4CB-8A05-EFC2-1DC8818CACFD}"/>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1B8BC713-97D3-3A7F-EE0E-256999DAC6AD}"/>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92469BE5-46B6-02B3-B907-46D2CB32D065}"/>
              </a:ext>
            </a:extLst>
          </p:cNvPr>
          <p:cNvSpPr>
            <a:spLocks noGrp="1"/>
          </p:cNvSpPr>
          <p:nvPr>
            <p:ph type="sldNum" sz="quarter" idx="12"/>
          </p:nvPr>
        </p:nvSpPr>
        <p:spPr/>
        <p:txBody>
          <a:bodyPr/>
          <a:lstStyle/>
          <a:p>
            <a:fld id="{7E1AA4F7-FBBC-4AA0-8614-A5F84B8E8DBE}" type="slidenum">
              <a:rPr lang="en-US" smtClean="0"/>
              <a:t>20</a:t>
            </a:fld>
            <a:endParaRPr lang="en-US"/>
          </a:p>
        </p:txBody>
      </p:sp>
    </p:spTree>
    <p:extLst>
      <p:ext uri="{BB962C8B-B14F-4D97-AF65-F5344CB8AC3E}">
        <p14:creationId xmlns:p14="http://schemas.microsoft.com/office/powerpoint/2010/main" val="56176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F280-AD17-5F18-5C8E-A50FF2AD8E2E}"/>
              </a:ext>
            </a:extLst>
          </p:cNvPr>
          <p:cNvSpPr>
            <a:spLocks noGrp="1"/>
          </p:cNvSpPr>
          <p:nvPr>
            <p:ph type="title"/>
          </p:nvPr>
        </p:nvSpPr>
        <p:spPr>
          <a:xfrm>
            <a:off x="1818410" y="110401"/>
            <a:ext cx="8749146" cy="662300"/>
          </a:xfrm>
        </p:spPr>
        <p:txBody>
          <a:bodyPr/>
          <a:lstStyle/>
          <a:p>
            <a:r>
              <a:rPr lang="ne-NP" dirty="0"/>
              <a:t>जानसांख्यकि बनोट- जनसंख्या प्रतिवेदन २०७८</a:t>
            </a:r>
            <a:endParaRPr lang="en-US" dirty="0"/>
          </a:p>
        </p:txBody>
      </p:sp>
      <p:pic>
        <p:nvPicPr>
          <p:cNvPr id="8" name="Content Placeholder 7" descr="A chart with text overlay&#10;&#10;Description automatically generated">
            <a:extLst>
              <a:ext uri="{FF2B5EF4-FFF2-40B4-BE49-F238E27FC236}">
                <a16:creationId xmlns:a16="http://schemas.microsoft.com/office/drawing/2014/main" id="{CB77A323-E66F-C32E-3726-4F3AC90F7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0621" y="1258888"/>
            <a:ext cx="5950133" cy="5487987"/>
          </a:xfrm>
        </p:spPr>
      </p:pic>
      <p:sp>
        <p:nvSpPr>
          <p:cNvPr id="4" name="Date Placeholder 3">
            <a:extLst>
              <a:ext uri="{FF2B5EF4-FFF2-40B4-BE49-F238E27FC236}">
                <a16:creationId xmlns:a16="http://schemas.microsoft.com/office/drawing/2014/main" id="{6504DA66-3D12-501D-AC9B-7682CCE13FDA}"/>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ACC6380B-5DE3-6C68-EFE2-7EFC78FDFCD8}"/>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6B598648-6B0B-55C9-BFD5-805CBE770F85}"/>
              </a:ext>
            </a:extLst>
          </p:cNvPr>
          <p:cNvSpPr>
            <a:spLocks noGrp="1"/>
          </p:cNvSpPr>
          <p:nvPr>
            <p:ph type="sldNum" sz="quarter" idx="12"/>
          </p:nvPr>
        </p:nvSpPr>
        <p:spPr/>
        <p:txBody>
          <a:bodyPr/>
          <a:lstStyle/>
          <a:p>
            <a:fld id="{7E1AA4F7-FBBC-4AA0-8614-A5F84B8E8DBE}" type="slidenum">
              <a:rPr lang="en-US" smtClean="0"/>
              <a:t>21</a:t>
            </a:fld>
            <a:endParaRPr lang="en-US"/>
          </a:p>
        </p:txBody>
      </p:sp>
    </p:spTree>
    <p:extLst>
      <p:ext uri="{BB962C8B-B14F-4D97-AF65-F5344CB8AC3E}">
        <p14:creationId xmlns:p14="http://schemas.microsoft.com/office/powerpoint/2010/main" val="333324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96D2-9A35-E3B6-D0BB-7E0D5FEAB53A}"/>
              </a:ext>
            </a:extLst>
          </p:cNvPr>
          <p:cNvSpPr>
            <a:spLocks noGrp="1"/>
          </p:cNvSpPr>
          <p:nvPr>
            <p:ph type="title"/>
          </p:nvPr>
        </p:nvSpPr>
        <p:spPr/>
        <p:txBody>
          <a:bodyPr/>
          <a:lstStyle/>
          <a:p>
            <a:r>
              <a:rPr lang="ne-NP" dirty="0"/>
              <a:t>नेपालीको औषत आयु</a:t>
            </a:r>
            <a:endParaRPr lang="en-US" dirty="0"/>
          </a:p>
        </p:txBody>
      </p:sp>
      <p:sp>
        <p:nvSpPr>
          <p:cNvPr id="4" name="Date Placeholder 3">
            <a:extLst>
              <a:ext uri="{FF2B5EF4-FFF2-40B4-BE49-F238E27FC236}">
                <a16:creationId xmlns:a16="http://schemas.microsoft.com/office/drawing/2014/main" id="{44004663-2C62-635D-AED1-D9983A1A779F}"/>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6902C7E7-6A8A-B21C-3390-27653566D86A}"/>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0E7A4317-6503-C965-BEA6-38DDF13CA5FC}"/>
              </a:ext>
            </a:extLst>
          </p:cNvPr>
          <p:cNvSpPr>
            <a:spLocks noGrp="1"/>
          </p:cNvSpPr>
          <p:nvPr>
            <p:ph type="sldNum" sz="quarter" idx="12"/>
          </p:nvPr>
        </p:nvSpPr>
        <p:spPr/>
        <p:txBody>
          <a:bodyPr/>
          <a:lstStyle/>
          <a:p>
            <a:fld id="{7E1AA4F7-FBBC-4AA0-8614-A5F84B8E8DBE}" type="slidenum">
              <a:rPr lang="en-US" smtClean="0"/>
              <a:t>22</a:t>
            </a:fld>
            <a:endParaRPr lang="en-US"/>
          </a:p>
        </p:txBody>
      </p:sp>
      <p:pic>
        <p:nvPicPr>
          <p:cNvPr id="12" name="Content Placeholder 11" descr="A grey and white sign with text and symbols&#10;&#10;Description automatically generated">
            <a:extLst>
              <a:ext uri="{FF2B5EF4-FFF2-40B4-BE49-F238E27FC236}">
                <a16:creationId xmlns:a16="http://schemas.microsoft.com/office/drawing/2014/main" id="{80FDD3B5-4D94-9966-97F8-D58FF6F19E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7435" y="935182"/>
            <a:ext cx="5348817" cy="5536026"/>
          </a:xfrm>
        </p:spPr>
      </p:pic>
    </p:spTree>
    <p:extLst>
      <p:ext uri="{BB962C8B-B14F-4D97-AF65-F5344CB8AC3E}">
        <p14:creationId xmlns:p14="http://schemas.microsoft.com/office/powerpoint/2010/main" val="315199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F065-F553-CB1C-46EE-C15C8CB1C7A8}"/>
              </a:ext>
            </a:extLst>
          </p:cNvPr>
          <p:cNvSpPr>
            <a:spLocks noGrp="1"/>
          </p:cNvSpPr>
          <p:nvPr>
            <p:ph type="title"/>
          </p:nvPr>
        </p:nvSpPr>
        <p:spPr>
          <a:xfrm>
            <a:off x="1693718" y="110401"/>
            <a:ext cx="8780318" cy="662300"/>
          </a:xfrm>
        </p:spPr>
        <p:txBody>
          <a:bodyPr/>
          <a:lstStyle/>
          <a:p>
            <a:r>
              <a:rPr lang="ne-NP" dirty="0"/>
              <a:t>                      प्रदेशत औषत आयु</a:t>
            </a:r>
            <a:endParaRPr lang="en-US" dirty="0"/>
          </a:p>
        </p:txBody>
      </p:sp>
      <p:pic>
        <p:nvPicPr>
          <p:cNvPr id="8" name="Content Placeholder 7" descr="A graph with blue bars and text&#10;&#10;Description automatically generated with medium confidence">
            <a:extLst>
              <a:ext uri="{FF2B5EF4-FFF2-40B4-BE49-F238E27FC236}">
                <a16:creationId xmlns:a16="http://schemas.microsoft.com/office/drawing/2014/main" id="{2D592482-D7B5-9F1C-C19F-2FBEF7CED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709" y="1090950"/>
            <a:ext cx="7205381" cy="5183962"/>
          </a:xfrm>
        </p:spPr>
      </p:pic>
      <p:sp>
        <p:nvSpPr>
          <p:cNvPr id="4" name="Date Placeholder 3">
            <a:extLst>
              <a:ext uri="{FF2B5EF4-FFF2-40B4-BE49-F238E27FC236}">
                <a16:creationId xmlns:a16="http://schemas.microsoft.com/office/drawing/2014/main" id="{C303AD93-D520-7439-6154-8737C38D5DE8}"/>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8FCB6669-175A-0D64-8FD1-0E93A240BDC6}"/>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FBFA6E58-0CD8-C529-7863-61271BEAB635}"/>
              </a:ext>
            </a:extLst>
          </p:cNvPr>
          <p:cNvSpPr>
            <a:spLocks noGrp="1"/>
          </p:cNvSpPr>
          <p:nvPr>
            <p:ph type="sldNum" sz="quarter" idx="12"/>
          </p:nvPr>
        </p:nvSpPr>
        <p:spPr/>
        <p:txBody>
          <a:bodyPr/>
          <a:lstStyle/>
          <a:p>
            <a:fld id="{7E1AA4F7-FBBC-4AA0-8614-A5F84B8E8DBE}" type="slidenum">
              <a:rPr lang="en-US" smtClean="0"/>
              <a:t>23</a:t>
            </a:fld>
            <a:endParaRPr lang="en-US"/>
          </a:p>
        </p:txBody>
      </p:sp>
    </p:spTree>
    <p:extLst>
      <p:ext uri="{BB962C8B-B14F-4D97-AF65-F5344CB8AC3E}">
        <p14:creationId xmlns:p14="http://schemas.microsoft.com/office/powerpoint/2010/main" val="282169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31B5-69A9-194E-35EA-E3EA4F182578}"/>
              </a:ext>
            </a:extLst>
          </p:cNvPr>
          <p:cNvSpPr>
            <a:spLocks noGrp="1"/>
          </p:cNvSpPr>
          <p:nvPr>
            <p:ph type="title"/>
          </p:nvPr>
        </p:nvSpPr>
        <p:spPr/>
        <p:txBody>
          <a:bodyPr/>
          <a:lstStyle/>
          <a:p>
            <a:r>
              <a:rPr lang="ne-NP" dirty="0"/>
              <a:t>आत्महत्याको अवस्था</a:t>
            </a:r>
            <a:endParaRPr lang="en-US" dirty="0"/>
          </a:p>
        </p:txBody>
      </p:sp>
      <p:pic>
        <p:nvPicPr>
          <p:cNvPr id="8" name="Content Placeholder 7" descr="A graph showing the number of people in different languages&#10;&#10;Description automatically generated with medium confidence">
            <a:extLst>
              <a:ext uri="{FF2B5EF4-FFF2-40B4-BE49-F238E27FC236}">
                <a16:creationId xmlns:a16="http://schemas.microsoft.com/office/drawing/2014/main" id="{D88BBAD7-4A68-5B35-9B09-C269E9F57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365" y="1258888"/>
            <a:ext cx="9146645" cy="5487987"/>
          </a:xfrm>
        </p:spPr>
      </p:pic>
      <p:sp>
        <p:nvSpPr>
          <p:cNvPr id="4" name="Date Placeholder 3">
            <a:extLst>
              <a:ext uri="{FF2B5EF4-FFF2-40B4-BE49-F238E27FC236}">
                <a16:creationId xmlns:a16="http://schemas.microsoft.com/office/drawing/2014/main" id="{6AC357A2-C51D-D1DD-75F0-D394A7EBCCBB}"/>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8025BCC4-C9C9-A0DC-7F39-A6D11096B895}"/>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FA3AF3E9-B7A5-CABD-4837-2667464E1C30}"/>
              </a:ext>
            </a:extLst>
          </p:cNvPr>
          <p:cNvSpPr>
            <a:spLocks noGrp="1"/>
          </p:cNvSpPr>
          <p:nvPr>
            <p:ph type="sldNum" sz="quarter" idx="12"/>
          </p:nvPr>
        </p:nvSpPr>
        <p:spPr/>
        <p:txBody>
          <a:bodyPr/>
          <a:lstStyle/>
          <a:p>
            <a:fld id="{7E1AA4F7-FBBC-4AA0-8614-A5F84B8E8DBE}" type="slidenum">
              <a:rPr lang="en-US" smtClean="0"/>
              <a:t>24</a:t>
            </a:fld>
            <a:endParaRPr lang="en-US"/>
          </a:p>
        </p:txBody>
      </p:sp>
    </p:spTree>
    <p:extLst>
      <p:ext uri="{BB962C8B-B14F-4D97-AF65-F5344CB8AC3E}">
        <p14:creationId xmlns:p14="http://schemas.microsoft.com/office/powerpoint/2010/main" val="365149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175260" y="365126"/>
            <a:ext cx="11780520" cy="1011099"/>
          </a:xfrm>
        </p:spPr>
        <p:txBody>
          <a:bodyPr>
            <a:noAutofit/>
          </a:bodyPr>
          <a:lstStyle/>
          <a:p>
            <a:pPr algn="ctr"/>
            <a:r>
              <a:rPr lang="en-US" sz="4000" dirty="0"/>
              <a:t>Trends in Anemia among Children and Women </a:t>
            </a:r>
          </a:p>
        </p:txBody>
      </p:sp>
      <p:sp>
        <p:nvSpPr>
          <p:cNvPr id="16" name="Content Placeholder 2">
            <a:extLst>
              <a:ext uri="{FF2B5EF4-FFF2-40B4-BE49-F238E27FC236}">
                <a16:creationId xmlns:a16="http://schemas.microsoft.com/office/drawing/2014/main" id="{7EF9F444-652D-626D-94F0-686DE3F451C0}"/>
              </a:ext>
            </a:extLst>
          </p:cNvPr>
          <p:cNvSpPr>
            <a:spLocks noGrp="1"/>
          </p:cNvSpPr>
          <p:nvPr>
            <p:ph idx="1"/>
          </p:nvPr>
        </p:nvSpPr>
        <p:spPr>
          <a:xfrm>
            <a:off x="838200" y="1376225"/>
            <a:ext cx="10515600" cy="592293"/>
          </a:xfrm>
        </p:spPr>
        <p:txBody>
          <a:bodyPr>
            <a:normAutofit/>
          </a:bodyPr>
          <a:lstStyle/>
          <a:p>
            <a:pPr marL="0" indent="0" algn="l">
              <a:buNone/>
            </a:pPr>
            <a:r>
              <a:rPr lang="en-US" dirty="0"/>
              <a:t>Percent of children aged 6-59 months and women aged 15-49 with any anemia</a:t>
            </a:r>
          </a:p>
        </p:txBody>
      </p:sp>
      <p:graphicFrame>
        <p:nvGraphicFramePr>
          <p:cNvPr id="8" name="Chart 7">
            <a:extLst>
              <a:ext uri="{FF2B5EF4-FFF2-40B4-BE49-F238E27FC236}">
                <a16:creationId xmlns:a16="http://schemas.microsoft.com/office/drawing/2014/main" id="{A25666F9-CCA3-9D59-B863-99CA3EC76DEB}"/>
              </a:ext>
            </a:extLst>
          </p:cNvPr>
          <p:cNvGraphicFramePr/>
          <p:nvPr/>
        </p:nvGraphicFramePr>
        <p:xfrm>
          <a:off x="506730" y="1968518"/>
          <a:ext cx="11178540" cy="46043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32B16EE-46E9-5A8E-46B1-F94152ADB3D1}"/>
              </a:ext>
            </a:extLst>
          </p:cNvPr>
          <p:cNvSpPr txBox="1"/>
          <p:nvPr/>
        </p:nvSpPr>
        <p:spPr>
          <a:xfrm>
            <a:off x="5007134" y="3359233"/>
            <a:ext cx="1752601" cy="452663"/>
          </a:xfrm>
          <a:prstGeom prst="rect">
            <a:avLst/>
          </a:prstGeom>
        </p:spPr>
        <p:txBody>
          <a:bodyPr vert="horz" wrap="square" lIns="91440" tIns="45720" rIns="91440" bIns="45720" rtlCol="0" anchor="ctr">
            <a:normAutofit/>
          </a:bodyPr>
          <a:lstStyle/>
          <a:p>
            <a:pPr>
              <a:defRPr/>
            </a:pPr>
            <a:r>
              <a:rPr lang="en-US" b="1" dirty="0">
                <a:latin typeface="Source Sans Pro" panose="020B0503030403020204" pitchFamily="34" charset="0"/>
                <a:ea typeface="Source Sans Pro" panose="020B0503030403020204" pitchFamily="34" charset="0"/>
              </a:rPr>
              <a:t>Children</a:t>
            </a:r>
          </a:p>
        </p:txBody>
      </p:sp>
      <p:sp>
        <p:nvSpPr>
          <p:cNvPr id="7" name="TextBox 6">
            <a:extLst>
              <a:ext uri="{FF2B5EF4-FFF2-40B4-BE49-F238E27FC236}">
                <a16:creationId xmlns:a16="http://schemas.microsoft.com/office/drawing/2014/main" id="{F46BF4F5-DA1D-ED61-306F-E8E24F89B3B1}"/>
              </a:ext>
            </a:extLst>
          </p:cNvPr>
          <p:cNvSpPr txBox="1"/>
          <p:nvPr/>
        </p:nvSpPr>
        <p:spPr>
          <a:xfrm>
            <a:off x="5007134" y="5029112"/>
            <a:ext cx="1632857" cy="452663"/>
          </a:xfrm>
          <a:prstGeom prst="rect">
            <a:avLst/>
          </a:prstGeom>
        </p:spPr>
        <p:txBody>
          <a:bodyPr vert="horz" wrap="square" lIns="91440" tIns="45720" rIns="91440" bIns="45720" rtlCol="0" anchor="ctr">
            <a:normAutofit/>
          </a:bodyPr>
          <a:lstStyle/>
          <a:p>
            <a:pPr>
              <a:defRPr/>
            </a:pPr>
            <a:r>
              <a:rPr lang="en-US" b="1" dirty="0">
                <a:solidFill>
                  <a:srgbClr val="176C7D"/>
                </a:solidFill>
                <a:latin typeface="Source Sans Pro" panose="020B0503030403020204" pitchFamily="34" charset="0"/>
                <a:ea typeface="Source Sans Pro" panose="020B0503030403020204" pitchFamily="34" charset="0"/>
              </a:rPr>
              <a:t>Women</a:t>
            </a:r>
          </a:p>
        </p:txBody>
      </p:sp>
      <p:sp>
        <p:nvSpPr>
          <p:cNvPr id="3" name="TextBox 2">
            <a:extLst>
              <a:ext uri="{FF2B5EF4-FFF2-40B4-BE49-F238E27FC236}">
                <a16:creationId xmlns:a16="http://schemas.microsoft.com/office/drawing/2014/main" id="{C623DE05-CD86-FD70-C629-0915B2268392}"/>
              </a:ext>
            </a:extLst>
          </p:cNvPr>
          <p:cNvSpPr txBox="1"/>
          <p:nvPr/>
        </p:nvSpPr>
        <p:spPr>
          <a:xfrm>
            <a:off x="1360473" y="5325795"/>
            <a:ext cx="597877" cy="539261"/>
          </a:xfrm>
          <a:prstGeom prst="rect">
            <a:avLst/>
          </a:prstGeom>
        </p:spPr>
        <p:txBody>
          <a:bodyPr vert="horz" wrap="none" lIns="91440" tIns="45720" rIns="91440" bIns="45720" rtlCol="0" anchor="ctr">
            <a:normAutofit/>
          </a:bodyPr>
          <a:lstStyle/>
          <a:p>
            <a:pPr>
              <a:defRPr/>
            </a:pPr>
            <a:r>
              <a:rPr lang="en-US" b="1" dirty="0">
                <a:solidFill>
                  <a:prstClr val="black"/>
                </a:solidFill>
                <a:latin typeface="Source Sans Pro" panose="020B0503030403020204" pitchFamily="34" charset="0"/>
                <a:ea typeface="Source Sans Pro" panose="020B0503030403020204" pitchFamily="34" charset="0"/>
              </a:rPr>
              <a:t>N.A.</a:t>
            </a:r>
          </a:p>
        </p:txBody>
      </p:sp>
      <p:sp>
        <p:nvSpPr>
          <p:cNvPr id="4" name="TextBox 3">
            <a:extLst>
              <a:ext uri="{FF2B5EF4-FFF2-40B4-BE49-F238E27FC236}">
                <a16:creationId xmlns:a16="http://schemas.microsoft.com/office/drawing/2014/main" id="{B5CA4B73-B17C-FA90-5654-88EC6624AE7A}"/>
              </a:ext>
            </a:extLst>
          </p:cNvPr>
          <p:cNvSpPr txBox="1"/>
          <p:nvPr/>
        </p:nvSpPr>
        <p:spPr>
          <a:xfrm>
            <a:off x="3139166" y="5325795"/>
            <a:ext cx="597877" cy="539261"/>
          </a:xfrm>
          <a:prstGeom prst="rect">
            <a:avLst/>
          </a:prstGeom>
        </p:spPr>
        <p:txBody>
          <a:bodyPr vert="horz" wrap="none" lIns="91440" tIns="45720" rIns="91440" bIns="45720" rtlCol="0" anchor="ctr">
            <a:normAutofit/>
          </a:bodyPr>
          <a:lstStyle/>
          <a:p>
            <a:pPr>
              <a:defRPr/>
            </a:pPr>
            <a:r>
              <a:rPr lang="en-US" b="1" dirty="0">
                <a:solidFill>
                  <a:prstClr val="black"/>
                </a:solidFill>
                <a:latin typeface="Source Sans Pro" panose="020B0503030403020204" pitchFamily="34" charset="0"/>
                <a:ea typeface="Source Sans Pro" panose="020B0503030403020204" pitchFamily="34" charset="0"/>
              </a:rPr>
              <a:t>N.A.</a:t>
            </a:r>
          </a:p>
        </p:txBody>
      </p:sp>
    </p:spTree>
    <p:extLst>
      <p:ext uri="{BB962C8B-B14F-4D97-AF65-F5344CB8AC3E}">
        <p14:creationId xmlns:p14="http://schemas.microsoft.com/office/powerpoint/2010/main" val="2775215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1151906" y="22674"/>
            <a:ext cx="4671259" cy="930275"/>
          </a:xfrm>
        </p:spPr>
        <p:txBody>
          <a:bodyPr>
            <a:noAutofit/>
          </a:bodyPr>
          <a:lstStyle/>
          <a:p>
            <a:pPr algn="ctr"/>
            <a:r>
              <a:rPr lang="en-US" sz="3200" dirty="0"/>
              <a:t>Nutritional Status of Women</a:t>
            </a:r>
          </a:p>
        </p:txBody>
      </p:sp>
      <p:sp>
        <p:nvSpPr>
          <p:cNvPr id="3" name="Content Placeholder 2">
            <a:extLst>
              <a:ext uri="{FF2B5EF4-FFF2-40B4-BE49-F238E27FC236}">
                <a16:creationId xmlns:a16="http://schemas.microsoft.com/office/drawing/2014/main" id="{E4FD1E92-5DBC-B105-F246-2355E4FF9A74}"/>
              </a:ext>
            </a:extLst>
          </p:cNvPr>
          <p:cNvSpPr>
            <a:spLocks noGrp="1"/>
          </p:cNvSpPr>
          <p:nvPr>
            <p:ph idx="1"/>
          </p:nvPr>
        </p:nvSpPr>
        <p:spPr>
          <a:xfrm>
            <a:off x="186456" y="1020617"/>
            <a:ext cx="5636712" cy="670766"/>
          </a:xfrm>
        </p:spPr>
        <p:txBody>
          <a:bodyPr>
            <a:normAutofit fontScale="92500" lnSpcReduction="10000"/>
          </a:bodyPr>
          <a:lstStyle/>
          <a:p>
            <a:pPr marL="0" indent="0" algn="ctr">
              <a:buNone/>
            </a:pPr>
            <a:r>
              <a:rPr lang="en-US" dirty="0"/>
              <a:t>Percent of women aged 15-19 by body mass index (BMI) for age and  women aged 20-49 by BMI</a:t>
            </a:r>
          </a:p>
        </p:txBody>
      </p:sp>
      <p:sp>
        <p:nvSpPr>
          <p:cNvPr id="4" name="Slide Number Placeholder 3">
            <a:extLst>
              <a:ext uri="{FF2B5EF4-FFF2-40B4-BE49-F238E27FC236}">
                <a16:creationId xmlns:a16="http://schemas.microsoft.com/office/drawing/2014/main" id="{5D7426ED-6559-46AD-E6D9-65FD3533AF30}"/>
              </a:ext>
            </a:extLst>
          </p:cNvPr>
          <p:cNvSpPr>
            <a:spLocks noGrp="1"/>
          </p:cNvSpPr>
          <p:nvPr>
            <p:ph type="sldNum" sz="quarter" idx="12"/>
          </p:nvPr>
        </p:nvSpPr>
        <p:spPr/>
        <p:txBody>
          <a:bodyPr/>
          <a:lstStyle/>
          <a:p>
            <a:pPr>
              <a:defRPr/>
            </a:pPr>
            <a:fld id="{ABC49339-800A-4CDC-8A74-C3449E69EF6B}" type="slidenum">
              <a:rPr lang="en-US">
                <a:solidFill>
                  <a:prstClr val="black">
                    <a:tint val="75000"/>
                  </a:prstClr>
                </a:solidFill>
              </a:rPr>
              <a:pPr>
                <a:defRPr/>
              </a:pPr>
              <a:t>26</a:t>
            </a:fld>
            <a:endParaRPr lang="en-US">
              <a:solidFill>
                <a:prstClr val="black">
                  <a:tint val="75000"/>
                </a:prstClr>
              </a:solidFill>
            </a:endParaRPr>
          </a:p>
        </p:txBody>
      </p:sp>
      <p:graphicFrame>
        <p:nvGraphicFramePr>
          <p:cNvPr id="8" name="Chart 7">
            <a:extLst>
              <a:ext uri="{FF2B5EF4-FFF2-40B4-BE49-F238E27FC236}">
                <a16:creationId xmlns:a16="http://schemas.microsoft.com/office/drawing/2014/main" id="{DE9A6772-C53F-EAE5-A902-BA86493CFD41}"/>
              </a:ext>
            </a:extLst>
          </p:cNvPr>
          <p:cNvGraphicFramePr/>
          <p:nvPr/>
        </p:nvGraphicFramePr>
        <p:xfrm>
          <a:off x="186457" y="1537004"/>
          <a:ext cx="5636711" cy="51953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F4D4828-1696-13CC-21EC-5163522540AB}"/>
              </a:ext>
            </a:extLst>
          </p:cNvPr>
          <p:cNvSpPr txBox="1"/>
          <p:nvPr/>
        </p:nvSpPr>
        <p:spPr>
          <a:xfrm>
            <a:off x="3006263" y="6383581"/>
            <a:ext cx="2848517" cy="348782"/>
          </a:xfrm>
          <a:prstGeom prst="rect">
            <a:avLst/>
          </a:prstGeom>
        </p:spPr>
        <p:txBody>
          <a:bodyPr vert="horz" wrap="square" lIns="91440" tIns="45720" rIns="91440" bIns="45720" rtlCol="0" anchor="ctr">
            <a:normAutofit/>
          </a:bodyPr>
          <a:lstStyle/>
          <a:p>
            <a:pPr>
              <a:defRPr/>
            </a:pPr>
            <a:r>
              <a:rPr lang="en-GB" sz="1600" i="1" dirty="0">
                <a:solidFill>
                  <a:prstClr val="black"/>
                </a:solidFill>
                <a:latin typeface="Source Sans Pro" panose="020B0503030403020204" pitchFamily="34" charset="0"/>
                <a:ea typeface="Source Sans Pro" panose="020B0503030403020204" pitchFamily="34" charset="0"/>
              </a:rPr>
              <a:t>Figures &gt; 100% due to rounding.</a:t>
            </a:r>
          </a:p>
        </p:txBody>
      </p:sp>
      <p:sp>
        <p:nvSpPr>
          <p:cNvPr id="5" name="Title 1">
            <a:extLst>
              <a:ext uri="{FF2B5EF4-FFF2-40B4-BE49-F238E27FC236}">
                <a16:creationId xmlns:a16="http://schemas.microsoft.com/office/drawing/2014/main" id="{DE68BB4D-1361-BD4C-369A-A70B2DD6B9A0}"/>
              </a:ext>
            </a:extLst>
          </p:cNvPr>
          <p:cNvSpPr txBox="1">
            <a:spLocks/>
          </p:cNvSpPr>
          <p:nvPr/>
        </p:nvSpPr>
        <p:spPr>
          <a:xfrm>
            <a:off x="7079947" y="147009"/>
            <a:ext cx="3864327" cy="6816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Nutritional Status of Men</a:t>
            </a:r>
          </a:p>
        </p:txBody>
      </p:sp>
      <p:sp>
        <p:nvSpPr>
          <p:cNvPr id="6" name="Content Placeholder 2">
            <a:extLst>
              <a:ext uri="{FF2B5EF4-FFF2-40B4-BE49-F238E27FC236}">
                <a16:creationId xmlns:a16="http://schemas.microsoft.com/office/drawing/2014/main" id="{802E5A1E-E9D0-0840-0DD9-20EAB8FEAE2C}"/>
              </a:ext>
            </a:extLst>
          </p:cNvPr>
          <p:cNvSpPr txBox="1">
            <a:spLocks/>
          </p:cNvSpPr>
          <p:nvPr/>
        </p:nvSpPr>
        <p:spPr>
          <a:xfrm>
            <a:off x="6095997" y="827855"/>
            <a:ext cx="5832222" cy="839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dirty="0"/>
              <a:t>Percent of men aged 15-19 by body mass index (BMI) for age and women aged 20-49 by BMI</a:t>
            </a:r>
          </a:p>
        </p:txBody>
      </p:sp>
      <p:graphicFrame>
        <p:nvGraphicFramePr>
          <p:cNvPr id="9" name="Chart 8">
            <a:extLst>
              <a:ext uri="{FF2B5EF4-FFF2-40B4-BE49-F238E27FC236}">
                <a16:creationId xmlns:a16="http://schemas.microsoft.com/office/drawing/2014/main" id="{01C19232-7EF7-4E01-FAED-7E0C0A09F8A4}"/>
              </a:ext>
            </a:extLst>
          </p:cNvPr>
          <p:cNvGraphicFramePr/>
          <p:nvPr/>
        </p:nvGraphicFramePr>
        <p:xfrm>
          <a:off x="6127612" y="1537004"/>
          <a:ext cx="5832222" cy="51844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F78D800-B887-98AC-20B2-D07209B298BA}"/>
              </a:ext>
            </a:extLst>
          </p:cNvPr>
          <p:cNvSpPr txBox="1"/>
          <p:nvPr/>
        </p:nvSpPr>
        <p:spPr>
          <a:xfrm>
            <a:off x="9093039" y="6383581"/>
            <a:ext cx="2848517" cy="348782"/>
          </a:xfrm>
          <a:prstGeom prst="rect">
            <a:avLst/>
          </a:prstGeom>
        </p:spPr>
        <p:txBody>
          <a:bodyPr vert="horz" wrap="square" lIns="91440" tIns="45720" rIns="91440" bIns="45720" rtlCol="0" anchor="ctr">
            <a:normAutofit/>
          </a:bodyPr>
          <a:lstStyle/>
          <a:p>
            <a:pPr>
              <a:defRPr/>
            </a:pPr>
            <a:r>
              <a:rPr lang="en-GB" sz="1600" i="1" dirty="0">
                <a:solidFill>
                  <a:prstClr val="black"/>
                </a:solidFill>
                <a:latin typeface="Source Sans Pro" panose="020B0503030403020204" pitchFamily="34" charset="0"/>
                <a:ea typeface="Source Sans Pro" panose="020B0503030403020204" pitchFamily="34" charset="0"/>
              </a:rPr>
              <a:t>Figures &gt; 100% due to rounding.</a:t>
            </a:r>
          </a:p>
        </p:txBody>
      </p:sp>
    </p:spTree>
    <p:extLst>
      <p:ext uri="{BB962C8B-B14F-4D97-AF65-F5344CB8AC3E}">
        <p14:creationId xmlns:p14="http://schemas.microsoft.com/office/powerpoint/2010/main" val="268357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D953FA9-CD59-752E-4FDA-CC41FF4B8DF2}"/>
              </a:ext>
            </a:extLst>
          </p:cNvPr>
          <p:cNvSpPr>
            <a:spLocks noGrp="1"/>
          </p:cNvSpPr>
          <p:nvPr>
            <p:ph type="title"/>
          </p:nvPr>
        </p:nvSpPr>
        <p:spPr>
          <a:xfrm>
            <a:off x="1155448" y="365133"/>
            <a:ext cx="4141714" cy="792386"/>
          </a:xfrm>
        </p:spPr>
        <p:txBody>
          <a:bodyPr>
            <a:noAutofit/>
          </a:bodyPr>
          <a:lstStyle/>
          <a:p>
            <a:pPr algn="ctr"/>
            <a:r>
              <a:rPr lang="en-US" sz="2800" dirty="0"/>
              <a:t>Recent Violence by Husband/ Intimate Partner</a:t>
            </a:r>
          </a:p>
        </p:txBody>
      </p:sp>
      <p:sp>
        <p:nvSpPr>
          <p:cNvPr id="11" name="Content Placeholder 2">
            <a:extLst>
              <a:ext uri="{FF2B5EF4-FFF2-40B4-BE49-F238E27FC236}">
                <a16:creationId xmlns:a16="http://schemas.microsoft.com/office/drawing/2014/main" id="{8E4E40E9-D792-25A1-4B37-23D4780B1318}"/>
              </a:ext>
            </a:extLst>
          </p:cNvPr>
          <p:cNvSpPr>
            <a:spLocks noGrp="1"/>
          </p:cNvSpPr>
          <p:nvPr>
            <p:ph idx="1"/>
          </p:nvPr>
        </p:nvSpPr>
        <p:spPr>
          <a:xfrm>
            <a:off x="182878" y="1224512"/>
            <a:ext cx="5715002" cy="896181"/>
          </a:xfrm>
        </p:spPr>
        <p:txBody>
          <a:bodyPr>
            <a:noAutofit/>
          </a:bodyPr>
          <a:lstStyle/>
          <a:p>
            <a:pPr marL="0" indent="0" algn="l">
              <a:buNone/>
            </a:pPr>
            <a:r>
              <a:rPr lang="en-US" sz="2000" dirty="0"/>
              <a:t>Percent of women age 15-49 who have ever had a husband or intimate partner who have experienced violence by any husband/intimate partner in the last 12 months</a:t>
            </a:r>
          </a:p>
        </p:txBody>
      </p:sp>
      <p:graphicFrame>
        <p:nvGraphicFramePr>
          <p:cNvPr id="2" name="Chart 1">
            <a:extLst>
              <a:ext uri="{FF2B5EF4-FFF2-40B4-BE49-F238E27FC236}">
                <a16:creationId xmlns:a16="http://schemas.microsoft.com/office/drawing/2014/main" id="{B0A68F7A-A083-4E2B-B574-D05208620F48}"/>
              </a:ext>
            </a:extLst>
          </p:cNvPr>
          <p:cNvGraphicFramePr/>
          <p:nvPr/>
        </p:nvGraphicFramePr>
        <p:xfrm>
          <a:off x="182879" y="2339164"/>
          <a:ext cx="5715001" cy="434973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picture containing text&#10;&#10;Description automatically generated">
            <a:extLst>
              <a:ext uri="{FF2B5EF4-FFF2-40B4-BE49-F238E27FC236}">
                <a16:creationId xmlns:a16="http://schemas.microsoft.com/office/drawing/2014/main" id="{5BAD7848-7970-DFAE-AAB3-FCD4ACB035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9019" y="-3687"/>
            <a:ext cx="891792" cy="527865"/>
          </a:xfrm>
          <a:prstGeom prst="rect">
            <a:avLst/>
          </a:prstGeom>
        </p:spPr>
      </p:pic>
      <p:sp>
        <p:nvSpPr>
          <p:cNvPr id="5" name="Content Placeholder 2">
            <a:extLst>
              <a:ext uri="{FF2B5EF4-FFF2-40B4-BE49-F238E27FC236}">
                <a16:creationId xmlns:a16="http://schemas.microsoft.com/office/drawing/2014/main" id="{F5B44C3E-7C8D-1C70-3674-72CF216CA3A0}"/>
              </a:ext>
            </a:extLst>
          </p:cNvPr>
          <p:cNvSpPr txBox="1">
            <a:spLocks/>
          </p:cNvSpPr>
          <p:nvPr/>
        </p:nvSpPr>
        <p:spPr>
          <a:xfrm>
            <a:off x="5537027" y="524390"/>
            <a:ext cx="995776" cy="3949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b="1" i="0" dirty="0">
                <a:solidFill>
                  <a:srgbClr val="0CA1DB"/>
                </a:solidFill>
              </a:rPr>
              <a:t>Indicator 5.2.2</a:t>
            </a:r>
          </a:p>
        </p:txBody>
      </p:sp>
      <p:sp>
        <p:nvSpPr>
          <p:cNvPr id="3" name="Title 1">
            <a:extLst>
              <a:ext uri="{FF2B5EF4-FFF2-40B4-BE49-F238E27FC236}">
                <a16:creationId xmlns:a16="http://schemas.microsoft.com/office/drawing/2014/main" id="{9410C966-4BE9-8529-661C-2688583696E9}"/>
              </a:ext>
            </a:extLst>
          </p:cNvPr>
          <p:cNvSpPr txBox="1">
            <a:spLocks/>
          </p:cNvSpPr>
          <p:nvPr/>
        </p:nvSpPr>
        <p:spPr>
          <a:xfrm>
            <a:off x="6617970" y="504164"/>
            <a:ext cx="4418582" cy="7001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Recent Violence by Husband/ Intimate Partner by Province</a:t>
            </a:r>
          </a:p>
        </p:txBody>
      </p:sp>
      <p:sp>
        <p:nvSpPr>
          <p:cNvPr id="6" name="Content Placeholder 2">
            <a:extLst>
              <a:ext uri="{FF2B5EF4-FFF2-40B4-BE49-F238E27FC236}">
                <a16:creationId xmlns:a16="http://schemas.microsoft.com/office/drawing/2014/main" id="{80BDA1C0-8DD4-94CC-0BE8-7004A99B452F}"/>
              </a:ext>
            </a:extLst>
          </p:cNvPr>
          <p:cNvSpPr txBox="1">
            <a:spLocks/>
          </p:cNvSpPr>
          <p:nvPr/>
        </p:nvSpPr>
        <p:spPr>
          <a:xfrm>
            <a:off x="6617970" y="1473639"/>
            <a:ext cx="5283045" cy="810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t>Percent of women age 15-49 who have ever had a husband or intimate partner who have experienced physical or sexual or emotional violence by any husband/intimate partner in the last 12 months</a:t>
            </a:r>
          </a:p>
        </p:txBody>
      </p:sp>
      <p:pic>
        <p:nvPicPr>
          <p:cNvPr id="7" name="Picture 6" descr="A picture containing text&#10;&#10;Description automatically generated">
            <a:extLst>
              <a:ext uri="{FF2B5EF4-FFF2-40B4-BE49-F238E27FC236}">
                <a16:creationId xmlns:a16="http://schemas.microsoft.com/office/drawing/2014/main" id="{0091BE39-1131-6D02-7387-4523CA11F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9876" y="1"/>
            <a:ext cx="1071952" cy="634504"/>
          </a:xfrm>
          <a:prstGeom prst="rect">
            <a:avLst/>
          </a:prstGeom>
        </p:spPr>
      </p:pic>
      <p:sp>
        <p:nvSpPr>
          <p:cNvPr id="8" name="Content Placeholder 2">
            <a:extLst>
              <a:ext uri="{FF2B5EF4-FFF2-40B4-BE49-F238E27FC236}">
                <a16:creationId xmlns:a16="http://schemas.microsoft.com/office/drawing/2014/main" id="{DA6C90BE-AED6-D301-F2C6-F47E38598C0B}"/>
              </a:ext>
            </a:extLst>
          </p:cNvPr>
          <p:cNvSpPr txBox="1">
            <a:spLocks/>
          </p:cNvSpPr>
          <p:nvPr/>
        </p:nvSpPr>
        <p:spPr>
          <a:xfrm>
            <a:off x="11162925" y="634505"/>
            <a:ext cx="1071952" cy="447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b="1" i="0" dirty="0">
                <a:solidFill>
                  <a:srgbClr val="0CA1DB"/>
                </a:solidFill>
              </a:rPr>
              <a:t>Indicator 5.2.2</a:t>
            </a:r>
          </a:p>
        </p:txBody>
      </p:sp>
      <p:graphicFrame>
        <p:nvGraphicFramePr>
          <p:cNvPr id="9" name="Chart 8">
            <a:extLst>
              <a:ext uri="{FF2B5EF4-FFF2-40B4-BE49-F238E27FC236}">
                <a16:creationId xmlns:a16="http://schemas.microsoft.com/office/drawing/2014/main" id="{2BEB1176-970B-B644-5DB9-CFF0128B9161}"/>
              </a:ext>
            </a:extLst>
          </p:cNvPr>
          <p:cNvGraphicFramePr/>
          <p:nvPr/>
        </p:nvGraphicFramePr>
        <p:xfrm>
          <a:off x="6532804" y="2491741"/>
          <a:ext cx="5476318" cy="419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2646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141392" y="570646"/>
            <a:ext cx="5638294" cy="930275"/>
          </a:xfrm>
        </p:spPr>
        <p:txBody>
          <a:bodyPr>
            <a:noAutofit/>
          </a:bodyPr>
          <a:lstStyle/>
          <a:p>
            <a:pPr algn="ctr"/>
            <a:r>
              <a:rPr lang="en-US" sz="3200" dirty="0"/>
              <a:t>Trends in the prevalence</a:t>
            </a:r>
          </a:p>
        </p:txBody>
      </p:sp>
      <p:sp>
        <p:nvSpPr>
          <p:cNvPr id="3" name="Content Placeholder 2">
            <a:extLst>
              <a:ext uri="{FF2B5EF4-FFF2-40B4-BE49-F238E27FC236}">
                <a16:creationId xmlns:a16="http://schemas.microsoft.com/office/drawing/2014/main" id="{E4FD1E92-5DBC-B105-F246-2355E4FF9A74}"/>
              </a:ext>
            </a:extLst>
          </p:cNvPr>
          <p:cNvSpPr>
            <a:spLocks noGrp="1"/>
          </p:cNvSpPr>
          <p:nvPr>
            <p:ph idx="1"/>
          </p:nvPr>
        </p:nvSpPr>
        <p:spPr>
          <a:xfrm>
            <a:off x="141391" y="1366462"/>
            <a:ext cx="5638295" cy="771421"/>
          </a:xfrm>
        </p:spPr>
        <p:txBody>
          <a:bodyPr>
            <a:normAutofit/>
          </a:bodyPr>
          <a:lstStyle/>
          <a:p>
            <a:pPr marL="0" indent="0" algn="ctr">
              <a:buNone/>
            </a:pPr>
            <a:r>
              <a:rPr lang="en-US" sz="2000" dirty="0"/>
              <a:t>Percent of women and men age 15 and older with hypertension:</a:t>
            </a:r>
          </a:p>
        </p:txBody>
      </p:sp>
      <p:graphicFrame>
        <p:nvGraphicFramePr>
          <p:cNvPr id="10" name="Chart 9">
            <a:extLst>
              <a:ext uri="{FF2B5EF4-FFF2-40B4-BE49-F238E27FC236}">
                <a16:creationId xmlns:a16="http://schemas.microsoft.com/office/drawing/2014/main" id="{B9F6B180-11D0-E31A-CCA3-121CA92D7B9D}"/>
              </a:ext>
            </a:extLst>
          </p:cNvPr>
          <p:cNvGraphicFramePr/>
          <p:nvPr/>
        </p:nvGraphicFramePr>
        <p:xfrm>
          <a:off x="141392" y="2038349"/>
          <a:ext cx="5668054" cy="4381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3C19183-A51B-ED37-7246-1586E6A72A57}"/>
              </a:ext>
            </a:extLst>
          </p:cNvPr>
          <p:cNvSpPr txBox="1"/>
          <p:nvPr/>
        </p:nvSpPr>
        <p:spPr>
          <a:xfrm>
            <a:off x="189266" y="6543303"/>
            <a:ext cx="7308814" cy="372095"/>
          </a:xfrm>
          <a:prstGeom prst="rect">
            <a:avLst/>
          </a:prstGeom>
        </p:spPr>
        <p:txBody>
          <a:bodyPr vert="horz" wrap="none" lIns="91440" tIns="45720" rIns="91440" bIns="45720" rtlCol="0" anchor="ctr">
            <a:normAutofit/>
          </a:bodyPr>
          <a:lstStyle/>
          <a:p>
            <a:pPr>
              <a:defRPr/>
            </a:pPr>
            <a:r>
              <a:rPr lang="en-US" sz="1400" i="1" dirty="0">
                <a:solidFill>
                  <a:srgbClr val="000000"/>
                </a:solidFill>
                <a:latin typeface="Source Sans Pro"/>
              </a:rPr>
              <a:t>Note: Hypertension = SBP &gt;140 mmHg or DBP &gt;90 mmHg or taking antihypertensive medication.</a:t>
            </a:r>
            <a:endParaRPr lang="en-US" sz="1400" i="1" dirty="0">
              <a:solidFill>
                <a:prstClr val="black"/>
              </a:solidFill>
              <a:latin typeface="Source Sans Pro"/>
            </a:endParaRPr>
          </a:p>
        </p:txBody>
      </p:sp>
      <p:sp>
        <p:nvSpPr>
          <p:cNvPr id="5" name="Title 1">
            <a:extLst>
              <a:ext uri="{FF2B5EF4-FFF2-40B4-BE49-F238E27FC236}">
                <a16:creationId xmlns:a16="http://schemas.microsoft.com/office/drawing/2014/main" id="{0629D95E-6BF3-ED49-2B8B-E4E8340EBE56}"/>
              </a:ext>
            </a:extLst>
          </p:cNvPr>
          <p:cNvSpPr txBox="1">
            <a:spLocks/>
          </p:cNvSpPr>
          <p:nvPr/>
        </p:nvSpPr>
        <p:spPr>
          <a:xfrm>
            <a:off x="6066241" y="673481"/>
            <a:ext cx="5954608" cy="811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Awareness and treatment</a:t>
            </a:r>
          </a:p>
        </p:txBody>
      </p:sp>
      <p:sp>
        <p:nvSpPr>
          <p:cNvPr id="6" name="Content Placeholder 2">
            <a:extLst>
              <a:ext uri="{FF2B5EF4-FFF2-40B4-BE49-F238E27FC236}">
                <a16:creationId xmlns:a16="http://schemas.microsoft.com/office/drawing/2014/main" id="{9F067D86-FC3E-5E83-B2B9-B604E5B368F2}"/>
              </a:ext>
            </a:extLst>
          </p:cNvPr>
          <p:cNvSpPr txBox="1">
            <a:spLocks/>
          </p:cNvSpPr>
          <p:nvPr/>
        </p:nvSpPr>
        <p:spPr>
          <a:xfrm>
            <a:off x="6066241" y="1387157"/>
            <a:ext cx="5996323" cy="811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Percent women and men age 15 and older with raised blood pressure or hypertension</a:t>
            </a:r>
          </a:p>
        </p:txBody>
      </p:sp>
      <p:graphicFrame>
        <p:nvGraphicFramePr>
          <p:cNvPr id="7" name="Chart 6">
            <a:extLst>
              <a:ext uri="{FF2B5EF4-FFF2-40B4-BE49-F238E27FC236}">
                <a16:creationId xmlns:a16="http://schemas.microsoft.com/office/drawing/2014/main" id="{AD581098-6172-B719-72C4-2EE0E26A452F}"/>
              </a:ext>
            </a:extLst>
          </p:cNvPr>
          <p:cNvGraphicFramePr/>
          <p:nvPr/>
        </p:nvGraphicFramePr>
        <p:xfrm>
          <a:off x="6096001" y="2038349"/>
          <a:ext cx="5954608" cy="4381138"/>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EC926342-9B2E-1F83-1730-12414FDBBE9F}"/>
              </a:ext>
            </a:extLst>
          </p:cNvPr>
          <p:cNvSpPr txBox="1">
            <a:spLocks/>
          </p:cNvSpPr>
          <p:nvPr/>
        </p:nvSpPr>
        <p:spPr>
          <a:xfrm>
            <a:off x="3984726" y="-39030"/>
            <a:ext cx="3813147" cy="930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Hypertension</a:t>
            </a:r>
          </a:p>
        </p:txBody>
      </p:sp>
    </p:spTree>
    <p:extLst>
      <p:ext uri="{BB962C8B-B14F-4D97-AF65-F5344CB8AC3E}">
        <p14:creationId xmlns:p14="http://schemas.microsoft.com/office/powerpoint/2010/main" val="1277704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2152649" y="228600"/>
            <a:ext cx="7886700" cy="930275"/>
          </a:xfrm>
        </p:spPr>
        <p:txBody>
          <a:bodyPr>
            <a:noAutofit/>
          </a:bodyPr>
          <a:lstStyle/>
          <a:p>
            <a:pPr algn="ctr"/>
            <a:r>
              <a:rPr lang="en-US" b="1" dirty="0"/>
              <a:t>Prevalence of anxiety</a:t>
            </a:r>
          </a:p>
        </p:txBody>
      </p:sp>
      <p:sp>
        <p:nvSpPr>
          <p:cNvPr id="3" name="Content Placeholder 2">
            <a:extLst>
              <a:ext uri="{FF2B5EF4-FFF2-40B4-BE49-F238E27FC236}">
                <a16:creationId xmlns:a16="http://schemas.microsoft.com/office/drawing/2014/main" id="{E4FD1E92-5DBC-B105-F246-2355E4FF9A74}"/>
              </a:ext>
            </a:extLst>
          </p:cNvPr>
          <p:cNvSpPr>
            <a:spLocks noGrp="1"/>
          </p:cNvSpPr>
          <p:nvPr>
            <p:ph idx="1"/>
          </p:nvPr>
        </p:nvSpPr>
        <p:spPr>
          <a:xfrm>
            <a:off x="1173480" y="1149797"/>
            <a:ext cx="10149839" cy="733353"/>
          </a:xfrm>
        </p:spPr>
        <p:txBody>
          <a:bodyPr>
            <a:noAutofit/>
          </a:bodyPr>
          <a:lstStyle/>
          <a:p>
            <a:pPr marL="0" indent="0" algn="ctr">
              <a:buNone/>
            </a:pPr>
            <a:r>
              <a:rPr lang="en-US" dirty="0">
                <a:latin typeface="+mj-lt"/>
              </a:rPr>
              <a:t>Percent of women and men aged 15-49 who experienced symptoms of anxiety two weeks prior to the survey</a:t>
            </a:r>
          </a:p>
        </p:txBody>
      </p:sp>
      <p:sp>
        <p:nvSpPr>
          <p:cNvPr id="4" name="TextBox 3">
            <a:extLst>
              <a:ext uri="{FF2B5EF4-FFF2-40B4-BE49-F238E27FC236}">
                <a16:creationId xmlns:a16="http://schemas.microsoft.com/office/drawing/2014/main" id="{4A05B045-9D45-B280-145D-F0A74BCF539F}"/>
              </a:ext>
            </a:extLst>
          </p:cNvPr>
          <p:cNvSpPr txBox="1"/>
          <p:nvPr/>
        </p:nvSpPr>
        <p:spPr>
          <a:xfrm>
            <a:off x="3914452" y="6461870"/>
            <a:ext cx="6107542" cy="457200"/>
          </a:xfrm>
          <a:prstGeom prst="rect">
            <a:avLst/>
          </a:prstGeom>
        </p:spPr>
        <p:txBody>
          <a:bodyPr vert="horz" wrap="none" lIns="91440" tIns="45720" rIns="91440" bIns="45720" rtlCol="0" anchor="ctr">
            <a:normAutofit/>
          </a:bodyPr>
          <a:lstStyle/>
          <a:p>
            <a:pPr>
              <a:defRPr/>
            </a:pPr>
            <a:r>
              <a:rPr lang="en-US" sz="1400" i="1" dirty="0">
                <a:solidFill>
                  <a:srgbClr val="000000"/>
                </a:solidFill>
                <a:latin typeface="Source Sans Pro"/>
              </a:rPr>
              <a:t>Note: Respondents with a GAD-7 score of 6 or higher.</a:t>
            </a:r>
            <a:endParaRPr lang="en-US" sz="1400" i="1" dirty="0">
              <a:solidFill>
                <a:prstClr val="black"/>
              </a:solidFill>
              <a:latin typeface="Source Sans Pro"/>
            </a:endParaRPr>
          </a:p>
        </p:txBody>
      </p:sp>
      <p:sp>
        <p:nvSpPr>
          <p:cNvPr id="5" name="AutoShape 2" descr="Anxiety Icon Images - Free Download on Freepik">
            <a:extLst>
              <a:ext uri="{FF2B5EF4-FFF2-40B4-BE49-F238E27FC236}">
                <a16:creationId xmlns:a16="http://schemas.microsoft.com/office/drawing/2014/main" id="{C5F0B9FE-EC2E-8D0D-104A-A82149CA23E4}"/>
              </a:ext>
            </a:extLst>
          </p:cNvPr>
          <p:cNvSpPr>
            <a:spLocks noChangeAspect="1" noChangeArrowheads="1"/>
          </p:cNvSpPr>
          <p:nvPr/>
        </p:nvSpPr>
        <p:spPr bwMode="auto">
          <a:xfrm>
            <a:off x="5142016" y="3276600"/>
            <a:ext cx="1106384" cy="11063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nxiety Icons &amp; Symbols">
            <a:extLst>
              <a:ext uri="{FF2B5EF4-FFF2-40B4-BE49-F238E27FC236}">
                <a16:creationId xmlns:a16="http://schemas.microsoft.com/office/drawing/2014/main" id="{7937AF98-E182-38F4-FD9B-12D5ECB74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329" y="2243868"/>
            <a:ext cx="3315318" cy="3315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xiety Icons &amp; Symbols">
            <a:extLst>
              <a:ext uri="{FF2B5EF4-FFF2-40B4-BE49-F238E27FC236}">
                <a16:creationId xmlns:a16="http://schemas.microsoft.com/office/drawing/2014/main" id="{D4E85121-FF5B-0ADF-D0D1-02893922C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015" y="2383552"/>
            <a:ext cx="3175634" cy="31756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529790F-E575-5D1E-B158-B57C33064CA2}"/>
              </a:ext>
            </a:extLst>
          </p:cNvPr>
          <p:cNvSpPr/>
          <p:nvPr/>
        </p:nvSpPr>
        <p:spPr>
          <a:xfrm>
            <a:off x="7298351" y="5630436"/>
            <a:ext cx="2268187"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22%</a:t>
            </a:r>
          </a:p>
        </p:txBody>
      </p:sp>
      <p:sp>
        <p:nvSpPr>
          <p:cNvPr id="7" name="Rectangle 6">
            <a:extLst>
              <a:ext uri="{FF2B5EF4-FFF2-40B4-BE49-F238E27FC236}">
                <a16:creationId xmlns:a16="http://schemas.microsoft.com/office/drawing/2014/main" id="{2453D5E4-DDF6-C65F-5EE3-1D9E5EF7375D}"/>
              </a:ext>
            </a:extLst>
          </p:cNvPr>
          <p:cNvSpPr/>
          <p:nvPr/>
        </p:nvSpPr>
        <p:spPr>
          <a:xfrm>
            <a:off x="2659504" y="5577545"/>
            <a:ext cx="2268187" cy="7956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11%</a:t>
            </a:r>
          </a:p>
        </p:txBody>
      </p:sp>
    </p:spTree>
    <p:extLst>
      <p:ext uri="{BB962C8B-B14F-4D97-AF65-F5344CB8AC3E}">
        <p14:creationId xmlns:p14="http://schemas.microsoft.com/office/powerpoint/2010/main" val="71767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C652-C60C-B6AB-0B37-BF004EF92182}"/>
              </a:ext>
            </a:extLst>
          </p:cNvPr>
          <p:cNvSpPr>
            <a:spLocks noGrp="1"/>
          </p:cNvSpPr>
          <p:nvPr>
            <p:ph type="title"/>
          </p:nvPr>
        </p:nvSpPr>
        <p:spPr>
          <a:xfrm>
            <a:off x="1839191" y="110401"/>
            <a:ext cx="8977745" cy="662300"/>
          </a:xfrm>
        </p:spPr>
        <p:txBody>
          <a:bodyPr>
            <a:normAutofit fontScale="90000"/>
          </a:bodyPr>
          <a:lstStyle/>
          <a:p>
            <a:pPr algn="ctr"/>
            <a:r>
              <a:rPr lang="en-US" sz="4400" dirty="0"/>
              <a:t>Table of Contents</a:t>
            </a:r>
            <a:r>
              <a:rPr lang="ne-NP" sz="4400" dirty="0"/>
              <a:t>  प्रस्तुतीका विषय सूचि</a:t>
            </a:r>
            <a:endParaRPr lang="en-US" sz="4400" dirty="0"/>
          </a:p>
        </p:txBody>
      </p:sp>
      <p:sp>
        <p:nvSpPr>
          <p:cNvPr id="3" name="Content Placeholder 2">
            <a:extLst>
              <a:ext uri="{FF2B5EF4-FFF2-40B4-BE49-F238E27FC236}">
                <a16:creationId xmlns:a16="http://schemas.microsoft.com/office/drawing/2014/main" id="{E39004DE-F078-6153-4A84-0FE031ADC825}"/>
              </a:ext>
            </a:extLst>
          </p:cNvPr>
          <p:cNvSpPr>
            <a:spLocks noGrp="1"/>
          </p:cNvSpPr>
          <p:nvPr>
            <p:ph idx="1"/>
          </p:nvPr>
        </p:nvSpPr>
        <p:spPr/>
        <p:txBody>
          <a:bodyPr>
            <a:normAutofit/>
          </a:bodyPr>
          <a:lstStyle/>
          <a:p>
            <a:r>
              <a:rPr lang="en-US" sz="3200" dirty="0"/>
              <a:t>Definition of Health</a:t>
            </a:r>
            <a:r>
              <a:rPr lang="ne-NP" sz="3200" dirty="0"/>
              <a:t> स्वास्थ्यको परिभाषा</a:t>
            </a:r>
            <a:endParaRPr lang="en-US" sz="3200" dirty="0"/>
          </a:p>
          <a:p>
            <a:r>
              <a:rPr lang="en-US" sz="3200" dirty="0"/>
              <a:t>Dimension of Health</a:t>
            </a:r>
            <a:r>
              <a:rPr lang="ne-NP" sz="3200" dirty="0"/>
              <a:t> स्वास्थ्यको बहु आयामहरु</a:t>
            </a:r>
            <a:endParaRPr lang="en-US" sz="3200" dirty="0"/>
          </a:p>
          <a:p>
            <a:r>
              <a:rPr lang="en-US" sz="3200" dirty="0"/>
              <a:t>Evolution of Science for Man kind</a:t>
            </a:r>
            <a:r>
              <a:rPr lang="ne-NP" sz="3200" dirty="0"/>
              <a:t> मानवीयताका लागि विकास</a:t>
            </a:r>
            <a:endParaRPr lang="en-US" sz="3200" dirty="0"/>
          </a:p>
          <a:p>
            <a:r>
              <a:rPr lang="en-US" sz="3200" dirty="0"/>
              <a:t>Ayurveda and Daily Life </a:t>
            </a:r>
            <a:r>
              <a:rPr lang="ne-NP" sz="3200" dirty="0"/>
              <a:t>आयुर्वेद र दैनिक जीवन</a:t>
            </a:r>
            <a:endParaRPr lang="en-US" sz="3200" dirty="0"/>
          </a:p>
          <a:p>
            <a:r>
              <a:rPr lang="en-US" sz="3200" dirty="0"/>
              <a:t>Shanghai Declaration of Health Promotion</a:t>
            </a:r>
            <a:r>
              <a:rPr lang="ne-NP" sz="3200" dirty="0"/>
              <a:t> स्वास्थ्य प्रवर्द्बनमा साङ्घाई घोषणा</a:t>
            </a:r>
            <a:endParaRPr lang="en-US" sz="3200" dirty="0"/>
          </a:p>
          <a:p>
            <a:r>
              <a:rPr lang="en-US" sz="3200" dirty="0"/>
              <a:t>Burden of diseases</a:t>
            </a:r>
            <a:r>
              <a:rPr lang="ne-NP" sz="3200" dirty="0"/>
              <a:t> रोगको भार परिवर्तन</a:t>
            </a:r>
            <a:endParaRPr lang="en-US" sz="3200" dirty="0"/>
          </a:p>
          <a:p>
            <a:r>
              <a:rPr lang="en-US" sz="3200" dirty="0"/>
              <a:t>Sustainable Development goals in context to Health promotion and Diseases prevention</a:t>
            </a:r>
          </a:p>
          <a:p>
            <a:r>
              <a:rPr lang="en-US" sz="3200" dirty="0"/>
              <a:t>Surveys and finding on Health</a:t>
            </a:r>
            <a:r>
              <a:rPr lang="ne-NP" sz="3200" dirty="0"/>
              <a:t> विभिन्न तथ्याङ्कमा स्वास्थ्य सम्बन्धी सूचकहरु </a:t>
            </a:r>
            <a:endParaRPr lang="en-US" sz="3200" dirty="0"/>
          </a:p>
          <a:p>
            <a:r>
              <a:rPr lang="en-US" sz="3200" dirty="0"/>
              <a:t>Key Home Messages</a:t>
            </a:r>
            <a:r>
              <a:rPr lang="ne-NP" sz="3200" dirty="0"/>
              <a:t> सार संक्षेप सन्देश</a:t>
            </a:r>
            <a:endParaRPr lang="en-US" sz="3200" dirty="0"/>
          </a:p>
          <a:p>
            <a:pPr marL="0" indent="0">
              <a:buNone/>
            </a:pPr>
            <a:endParaRPr lang="en-US" dirty="0"/>
          </a:p>
        </p:txBody>
      </p:sp>
      <p:sp>
        <p:nvSpPr>
          <p:cNvPr id="4" name="Date Placeholder 3">
            <a:extLst>
              <a:ext uri="{FF2B5EF4-FFF2-40B4-BE49-F238E27FC236}">
                <a16:creationId xmlns:a16="http://schemas.microsoft.com/office/drawing/2014/main" id="{7AFE15F1-5E28-748B-6221-352184FED681}"/>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047CBEF2-7A28-908A-A32F-72B89195D67F}"/>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B7E9C247-7609-4929-7F0E-6FB97DBDF422}"/>
              </a:ext>
            </a:extLst>
          </p:cNvPr>
          <p:cNvSpPr>
            <a:spLocks noGrp="1"/>
          </p:cNvSpPr>
          <p:nvPr>
            <p:ph type="sldNum" sz="quarter" idx="12"/>
          </p:nvPr>
        </p:nvSpPr>
        <p:spPr/>
        <p:txBody>
          <a:bodyPr/>
          <a:lstStyle/>
          <a:p>
            <a:fld id="{7E1AA4F7-FBBC-4AA0-8614-A5F84B8E8DBE}" type="slidenum">
              <a:rPr lang="en-US" smtClean="0"/>
              <a:t>3</a:t>
            </a:fld>
            <a:endParaRPr lang="en-US"/>
          </a:p>
        </p:txBody>
      </p:sp>
    </p:spTree>
    <p:extLst>
      <p:ext uri="{BB962C8B-B14F-4D97-AF65-F5344CB8AC3E}">
        <p14:creationId xmlns:p14="http://schemas.microsoft.com/office/powerpoint/2010/main" val="32951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25EE2D-F68C-6F74-0182-751420541DBB}"/>
              </a:ext>
            </a:extLst>
          </p:cNvPr>
          <p:cNvSpPr txBox="1">
            <a:spLocks/>
          </p:cNvSpPr>
          <p:nvPr/>
        </p:nvSpPr>
        <p:spPr>
          <a:xfrm>
            <a:off x="1348740" y="31459"/>
            <a:ext cx="9430200" cy="723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Tobacco Use</a:t>
            </a:r>
          </a:p>
        </p:txBody>
      </p:sp>
      <p:sp>
        <p:nvSpPr>
          <p:cNvPr id="8" name="Content Placeholder 2">
            <a:extLst>
              <a:ext uri="{FF2B5EF4-FFF2-40B4-BE49-F238E27FC236}">
                <a16:creationId xmlns:a16="http://schemas.microsoft.com/office/drawing/2014/main" id="{6F6E1751-9F70-2140-7353-1C6413E35766}"/>
              </a:ext>
            </a:extLst>
          </p:cNvPr>
          <p:cNvSpPr txBox="1">
            <a:spLocks/>
          </p:cNvSpPr>
          <p:nvPr/>
        </p:nvSpPr>
        <p:spPr>
          <a:xfrm>
            <a:off x="1223011" y="652094"/>
            <a:ext cx="9841003" cy="371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Percent of women and men who are currently using any type of tobacco</a:t>
            </a:r>
          </a:p>
        </p:txBody>
      </p:sp>
      <p:graphicFrame>
        <p:nvGraphicFramePr>
          <p:cNvPr id="10" name="Chart 9">
            <a:extLst>
              <a:ext uri="{FF2B5EF4-FFF2-40B4-BE49-F238E27FC236}">
                <a16:creationId xmlns:a16="http://schemas.microsoft.com/office/drawing/2014/main" id="{F0913C4E-06EA-1691-FD8A-8A7208D72CFF}"/>
              </a:ext>
            </a:extLst>
          </p:cNvPr>
          <p:cNvGraphicFramePr/>
          <p:nvPr/>
        </p:nvGraphicFramePr>
        <p:xfrm>
          <a:off x="1009403" y="985230"/>
          <a:ext cx="10054612" cy="266423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A picture containing text&#10;&#10;Description automatically generated">
            <a:extLst>
              <a:ext uri="{FF2B5EF4-FFF2-40B4-BE49-F238E27FC236}">
                <a16:creationId xmlns:a16="http://schemas.microsoft.com/office/drawing/2014/main" id="{0FAD26CE-B051-02F5-CC66-1F2CAB9EB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5847" y="80774"/>
            <a:ext cx="1053093" cy="623341"/>
          </a:xfrm>
          <a:prstGeom prst="rect">
            <a:avLst/>
          </a:prstGeom>
        </p:spPr>
      </p:pic>
      <p:sp>
        <p:nvSpPr>
          <p:cNvPr id="12" name="Content Placeholder 2">
            <a:extLst>
              <a:ext uri="{FF2B5EF4-FFF2-40B4-BE49-F238E27FC236}">
                <a16:creationId xmlns:a16="http://schemas.microsoft.com/office/drawing/2014/main" id="{3EA2FFD5-E1CA-7DB7-2869-22F3FCD53E07}"/>
              </a:ext>
            </a:extLst>
          </p:cNvPr>
          <p:cNvSpPr txBox="1">
            <a:spLocks/>
          </p:cNvSpPr>
          <p:nvPr/>
        </p:nvSpPr>
        <p:spPr>
          <a:xfrm>
            <a:off x="9730173" y="656917"/>
            <a:ext cx="1174496" cy="2570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100" b="1" i="0" dirty="0">
                <a:solidFill>
                  <a:srgbClr val="00A1DF"/>
                </a:solidFill>
              </a:rPr>
              <a:t>Indicator 3.a.1</a:t>
            </a:r>
          </a:p>
        </p:txBody>
      </p:sp>
      <p:sp>
        <p:nvSpPr>
          <p:cNvPr id="13" name="TextBox 12">
            <a:extLst>
              <a:ext uri="{FF2B5EF4-FFF2-40B4-BE49-F238E27FC236}">
                <a16:creationId xmlns:a16="http://schemas.microsoft.com/office/drawing/2014/main" id="{5445419E-6100-53E4-DE71-8EAA708D6972}"/>
              </a:ext>
            </a:extLst>
          </p:cNvPr>
          <p:cNvSpPr txBox="1"/>
          <p:nvPr/>
        </p:nvSpPr>
        <p:spPr>
          <a:xfrm>
            <a:off x="4403769" y="3164569"/>
            <a:ext cx="3058886" cy="468085"/>
          </a:xfrm>
          <a:prstGeom prst="rect">
            <a:avLst/>
          </a:prstGeom>
        </p:spPr>
        <p:txBody>
          <a:bodyPr vert="horz" wrap="square" lIns="91440" tIns="45720" rIns="91440" bIns="45720" rtlCol="0" anchor="ctr">
            <a:normAutofit/>
          </a:bodyPr>
          <a:lstStyle/>
          <a:p>
            <a:pPr algn="ctr">
              <a:defRPr/>
            </a:pPr>
            <a:r>
              <a:rPr lang="en-US" sz="1400" b="1" dirty="0">
                <a:solidFill>
                  <a:prstClr val="black"/>
                </a:solidFill>
                <a:latin typeface="Source Sans Pro" panose="020B0503030403020204" pitchFamily="34" charset="0"/>
                <a:ea typeface="Source Sans Pro" panose="020B0503030403020204" pitchFamily="34" charset="0"/>
              </a:rPr>
              <a:t>Age (years)</a:t>
            </a:r>
          </a:p>
        </p:txBody>
      </p:sp>
      <p:sp>
        <p:nvSpPr>
          <p:cNvPr id="20" name="Title 1">
            <a:extLst>
              <a:ext uri="{FF2B5EF4-FFF2-40B4-BE49-F238E27FC236}">
                <a16:creationId xmlns:a16="http://schemas.microsoft.com/office/drawing/2014/main" id="{29EEAD5C-85F5-42B1-C1A6-BE279FB99767}"/>
              </a:ext>
            </a:extLst>
          </p:cNvPr>
          <p:cNvSpPr txBox="1">
            <a:spLocks/>
          </p:cNvSpPr>
          <p:nvPr/>
        </p:nvSpPr>
        <p:spPr>
          <a:xfrm>
            <a:off x="2606040" y="3745650"/>
            <a:ext cx="7040880" cy="9302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Source Sans Pro"/>
              <a:buNone/>
              <a:defRPr sz="36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kern="0" dirty="0"/>
              <a:t>Alcohol Consumption</a:t>
            </a:r>
          </a:p>
        </p:txBody>
      </p:sp>
      <p:sp>
        <p:nvSpPr>
          <p:cNvPr id="21" name="Content Placeholder 2">
            <a:extLst>
              <a:ext uri="{FF2B5EF4-FFF2-40B4-BE49-F238E27FC236}">
                <a16:creationId xmlns:a16="http://schemas.microsoft.com/office/drawing/2014/main" id="{EAC5CCDF-3699-F4AF-F260-4B46B1B37F3E}"/>
              </a:ext>
            </a:extLst>
          </p:cNvPr>
          <p:cNvSpPr txBox="1">
            <a:spLocks/>
          </p:cNvSpPr>
          <p:nvPr/>
        </p:nvSpPr>
        <p:spPr>
          <a:xfrm>
            <a:off x="822960" y="4313975"/>
            <a:ext cx="10530840" cy="7239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1" u="none" strike="noStrike" cap="none">
                <a:solidFill>
                  <a:schemeClr val="dk1"/>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800"/>
              <a:buFont typeface="Arial"/>
              <a:buNone/>
              <a:defRPr sz="2400" b="0" i="1"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2000" b="0" i="1"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800"/>
              <a:buFont typeface="Arial"/>
              <a:buNone/>
              <a:defRPr sz="1800" b="0" i="1"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800"/>
              <a:buFont typeface="Arial"/>
              <a:buNone/>
              <a:defRPr sz="1800" b="0" i="1"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kern="0" dirty="0"/>
              <a:t>Percent of women and men age 15-49 who consumed at least one alcoholic drink in the past month</a:t>
            </a:r>
          </a:p>
        </p:txBody>
      </p:sp>
      <p:graphicFrame>
        <p:nvGraphicFramePr>
          <p:cNvPr id="22" name="Chart 21">
            <a:extLst>
              <a:ext uri="{FF2B5EF4-FFF2-40B4-BE49-F238E27FC236}">
                <a16:creationId xmlns:a16="http://schemas.microsoft.com/office/drawing/2014/main" id="{594833AD-564E-FDE0-3603-55EEC89145FE}"/>
              </a:ext>
            </a:extLst>
          </p:cNvPr>
          <p:cNvGraphicFramePr/>
          <p:nvPr/>
        </p:nvGraphicFramePr>
        <p:xfrm>
          <a:off x="1009403" y="4797468"/>
          <a:ext cx="10054612" cy="19715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410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147292" y="1093584"/>
            <a:ext cx="3840993" cy="930275"/>
          </a:xfrm>
        </p:spPr>
        <p:txBody>
          <a:bodyPr>
            <a:noAutofit/>
          </a:bodyPr>
          <a:lstStyle/>
          <a:p>
            <a:pPr algn="ctr"/>
            <a:r>
              <a:rPr lang="en-US" sz="2400" b="1" dirty="0"/>
              <a:t>Number of deaths</a:t>
            </a:r>
          </a:p>
        </p:txBody>
      </p:sp>
      <p:sp>
        <p:nvSpPr>
          <p:cNvPr id="3" name="Content Placeholder 2">
            <a:extLst>
              <a:ext uri="{FF2B5EF4-FFF2-40B4-BE49-F238E27FC236}">
                <a16:creationId xmlns:a16="http://schemas.microsoft.com/office/drawing/2014/main" id="{E4FD1E92-5DBC-B105-F246-2355E4FF9A74}"/>
              </a:ext>
            </a:extLst>
          </p:cNvPr>
          <p:cNvSpPr>
            <a:spLocks noGrp="1"/>
          </p:cNvSpPr>
          <p:nvPr>
            <p:ph idx="1"/>
          </p:nvPr>
        </p:nvSpPr>
        <p:spPr>
          <a:xfrm>
            <a:off x="130483" y="1849359"/>
            <a:ext cx="3857803" cy="791893"/>
          </a:xfrm>
        </p:spPr>
        <p:txBody>
          <a:bodyPr>
            <a:noAutofit/>
          </a:bodyPr>
          <a:lstStyle/>
          <a:p>
            <a:pPr marL="0" indent="0" algn="ctr">
              <a:buNone/>
            </a:pPr>
            <a:r>
              <a:rPr lang="en-US" sz="2000" dirty="0">
                <a:latin typeface="+mj-lt"/>
              </a:rPr>
              <a:t>Household population in the 12 months preceding the survey</a:t>
            </a:r>
          </a:p>
        </p:txBody>
      </p:sp>
      <p:graphicFrame>
        <p:nvGraphicFramePr>
          <p:cNvPr id="10" name="Chart 9">
            <a:extLst>
              <a:ext uri="{FF2B5EF4-FFF2-40B4-BE49-F238E27FC236}">
                <a16:creationId xmlns:a16="http://schemas.microsoft.com/office/drawing/2014/main" id="{B9F6B180-11D0-E31A-CCA3-121CA92D7B9D}"/>
              </a:ext>
            </a:extLst>
          </p:cNvPr>
          <p:cNvGraphicFramePr/>
          <p:nvPr/>
        </p:nvGraphicFramePr>
        <p:xfrm>
          <a:off x="147293" y="2537718"/>
          <a:ext cx="3901193" cy="419149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5F22D804-3540-E702-B64A-FC2C8DB67A3E}"/>
              </a:ext>
            </a:extLst>
          </p:cNvPr>
          <p:cNvSpPr txBox="1">
            <a:spLocks/>
          </p:cNvSpPr>
          <p:nvPr/>
        </p:nvSpPr>
        <p:spPr>
          <a:xfrm>
            <a:off x="1175470" y="242808"/>
            <a:ext cx="9770301" cy="930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Road traffic accidents or crashes</a:t>
            </a:r>
          </a:p>
        </p:txBody>
      </p:sp>
      <p:sp>
        <p:nvSpPr>
          <p:cNvPr id="5" name="Title 1">
            <a:extLst>
              <a:ext uri="{FF2B5EF4-FFF2-40B4-BE49-F238E27FC236}">
                <a16:creationId xmlns:a16="http://schemas.microsoft.com/office/drawing/2014/main" id="{1AD0C5B6-27A1-B134-E8AC-381F09F7477A}"/>
              </a:ext>
            </a:extLst>
          </p:cNvPr>
          <p:cNvSpPr txBox="1">
            <a:spLocks/>
          </p:cNvSpPr>
          <p:nvPr/>
        </p:nvSpPr>
        <p:spPr>
          <a:xfrm>
            <a:off x="4210741" y="1118403"/>
            <a:ext cx="3765057" cy="930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Number of nonfatal injuries</a:t>
            </a:r>
          </a:p>
        </p:txBody>
      </p:sp>
      <p:sp>
        <p:nvSpPr>
          <p:cNvPr id="6" name="Content Placeholder 2">
            <a:extLst>
              <a:ext uri="{FF2B5EF4-FFF2-40B4-BE49-F238E27FC236}">
                <a16:creationId xmlns:a16="http://schemas.microsoft.com/office/drawing/2014/main" id="{1E6B0DD1-E52B-4268-B252-3DEF4CAC30F8}"/>
              </a:ext>
            </a:extLst>
          </p:cNvPr>
          <p:cNvSpPr txBox="1">
            <a:spLocks/>
          </p:cNvSpPr>
          <p:nvPr/>
        </p:nvSpPr>
        <p:spPr>
          <a:xfrm>
            <a:off x="4210741" y="1841500"/>
            <a:ext cx="3699760" cy="59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mj-lt"/>
              </a:rPr>
              <a:t>Household population in the 12 months preceding the survey</a:t>
            </a:r>
          </a:p>
        </p:txBody>
      </p:sp>
      <p:graphicFrame>
        <p:nvGraphicFramePr>
          <p:cNvPr id="7" name="Chart 6">
            <a:extLst>
              <a:ext uri="{FF2B5EF4-FFF2-40B4-BE49-F238E27FC236}">
                <a16:creationId xmlns:a16="http://schemas.microsoft.com/office/drawing/2014/main" id="{3D18DDBD-5EF5-A0C0-710B-7B665E53BCE3}"/>
              </a:ext>
            </a:extLst>
          </p:cNvPr>
          <p:cNvGraphicFramePr/>
          <p:nvPr/>
        </p:nvGraphicFramePr>
        <p:xfrm>
          <a:off x="4246120" y="2537719"/>
          <a:ext cx="3729678" cy="419149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B7BEB4D2-361E-EF1F-0C6E-B61D51DF5871}"/>
              </a:ext>
            </a:extLst>
          </p:cNvPr>
          <p:cNvSpPr txBox="1">
            <a:spLocks/>
          </p:cNvSpPr>
          <p:nvPr/>
        </p:nvSpPr>
        <p:spPr>
          <a:xfrm>
            <a:off x="8240439" y="1188599"/>
            <a:ext cx="3951561" cy="7164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Number of deaths and injuries</a:t>
            </a:r>
          </a:p>
        </p:txBody>
      </p:sp>
      <p:sp>
        <p:nvSpPr>
          <p:cNvPr id="9" name="Content Placeholder 2">
            <a:extLst>
              <a:ext uri="{FF2B5EF4-FFF2-40B4-BE49-F238E27FC236}">
                <a16:creationId xmlns:a16="http://schemas.microsoft.com/office/drawing/2014/main" id="{807C879D-055A-74B4-B005-55408E68A315}"/>
              </a:ext>
            </a:extLst>
          </p:cNvPr>
          <p:cNvSpPr txBox="1">
            <a:spLocks/>
          </p:cNvSpPr>
          <p:nvPr/>
        </p:nvSpPr>
        <p:spPr>
          <a:xfrm>
            <a:off x="8240440" y="1841333"/>
            <a:ext cx="3821076" cy="570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mj-lt"/>
              </a:rPr>
              <a:t>Household population in the 12 months preceding the survey</a:t>
            </a:r>
          </a:p>
        </p:txBody>
      </p:sp>
      <p:graphicFrame>
        <p:nvGraphicFramePr>
          <p:cNvPr id="11" name="Chart 10">
            <a:extLst>
              <a:ext uri="{FF2B5EF4-FFF2-40B4-BE49-F238E27FC236}">
                <a16:creationId xmlns:a16="http://schemas.microsoft.com/office/drawing/2014/main" id="{8F87BA93-463D-2C9A-CA03-8989EA9A8DF9}"/>
              </a:ext>
            </a:extLst>
          </p:cNvPr>
          <p:cNvGraphicFramePr/>
          <p:nvPr/>
        </p:nvGraphicFramePr>
        <p:xfrm>
          <a:off x="8203713" y="2537718"/>
          <a:ext cx="3857803" cy="419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994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752159" y="585531"/>
            <a:ext cx="5221604" cy="788035"/>
          </a:xfrm>
        </p:spPr>
        <p:txBody>
          <a:bodyPr>
            <a:noAutofit/>
          </a:bodyPr>
          <a:lstStyle/>
          <a:p>
            <a:pPr algn="ctr"/>
            <a:r>
              <a:rPr lang="en-US" sz="3600" dirty="0"/>
              <a:t>Minimum Acceptable Diet</a:t>
            </a:r>
          </a:p>
        </p:txBody>
      </p:sp>
      <p:sp>
        <p:nvSpPr>
          <p:cNvPr id="3" name="Content Placeholder 2">
            <a:extLst>
              <a:ext uri="{FF2B5EF4-FFF2-40B4-BE49-F238E27FC236}">
                <a16:creationId xmlns:a16="http://schemas.microsoft.com/office/drawing/2014/main" id="{E4FD1E92-5DBC-B105-F246-2355E4FF9A74}"/>
              </a:ext>
            </a:extLst>
          </p:cNvPr>
          <p:cNvSpPr>
            <a:spLocks noGrp="1"/>
          </p:cNvSpPr>
          <p:nvPr>
            <p:ph idx="1"/>
          </p:nvPr>
        </p:nvSpPr>
        <p:spPr>
          <a:xfrm>
            <a:off x="140969" y="1373567"/>
            <a:ext cx="5819138" cy="1025250"/>
          </a:xfrm>
        </p:spPr>
        <p:txBody>
          <a:bodyPr>
            <a:normAutofit/>
          </a:bodyPr>
          <a:lstStyle/>
          <a:p>
            <a:pPr marL="0" indent="0" algn="ctr">
              <a:buNone/>
            </a:pPr>
            <a:r>
              <a:rPr lang="en-US" sz="2000" dirty="0"/>
              <a:t>Percent of youngest children aged 6-23 months who received minimum dietary diversity, minimum meal frequency, and minimum milk feeding frequency</a:t>
            </a:r>
          </a:p>
        </p:txBody>
      </p:sp>
      <p:graphicFrame>
        <p:nvGraphicFramePr>
          <p:cNvPr id="9" name="Chart 8">
            <a:extLst>
              <a:ext uri="{FF2B5EF4-FFF2-40B4-BE49-F238E27FC236}">
                <a16:creationId xmlns:a16="http://schemas.microsoft.com/office/drawing/2014/main" id="{16BB2B36-D329-083C-5198-BEEC5AC12CFA}"/>
              </a:ext>
            </a:extLst>
          </p:cNvPr>
          <p:cNvGraphicFramePr/>
          <p:nvPr/>
        </p:nvGraphicFramePr>
        <p:xfrm>
          <a:off x="140968" y="2398817"/>
          <a:ext cx="5819139" cy="426376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AB7D0E5-B57A-EB7C-E9C1-5D222314ED63}"/>
              </a:ext>
            </a:extLst>
          </p:cNvPr>
          <p:cNvSpPr txBox="1">
            <a:spLocks/>
          </p:cNvSpPr>
          <p:nvPr/>
        </p:nvSpPr>
        <p:spPr>
          <a:xfrm>
            <a:off x="6353812" y="614789"/>
            <a:ext cx="5697219" cy="788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Unhealthy Feeding Practices</a:t>
            </a:r>
          </a:p>
        </p:txBody>
      </p:sp>
      <p:sp>
        <p:nvSpPr>
          <p:cNvPr id="6" name="Content Placeholder 2">
            <a:extLst>
              <a:ext uri="{FF2B5EF4-FFF2-40B4-BE49-F238E27FC236}">
                <a16:creationId xmlns:a16="http://schemas.microsoft.com/office/drawing/2014/main" id="{DE0AE286-EFB4-FB4E-F27F-9BB237066D92}"/>
              </a:ext>
            </a:extLst>
          </p:cNvPr>
          <p:cNvSpPr txBox="1">
            <a:spLocks/>
          </p:cNvSpPr>
          <p:nvPr/>
        </p:nvSpPr>
        <p:spPr>
          <a:xfrm>
            <a:off x="6096000" y="1438450"/>
            <a:ext cx="5697219" cy="788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Percent of youngest children 6-23 months living with their mother who consumed: </a:t>
            </a:r>
          </a:p>
        </p:txBody>
      </p:sp>
      <p:graphicFrame>
        <p:nvGraphicFramePr>
          <p:cNvPr id="7" name="Chart 6">
            <a:extLst>
              <a:ext uri="{FF2B5EF4-FFF2-40B4-BE49-F238E27FC236}">
                <a16:creationId xmlns:a16="http://schemas.microsoft.com/office/drawing/2014/main" id="{8E932BBE-EB35-0E51-B692-DE36A365A305}"/>
              </a:ext>
            </a:extLst>
          </p:cNvPr>
          <p:cNvGraphicFramePr/>
          <p:nvPr/>
        </p:nvGraphicFramePr>
        <p:xfrm>
          <a:off x="6100445" y="2398817"/>
          <a:ext cx="5950586" cy="4263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030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121B-D4A7-C426-32A4-BF0987433026}"/>
              </a:ext>
            </a:extLst>
          </p:cNvPr>
          <p:cNvSpPr>
            <a:spLocks noGrp="1"/>
          </p:cNvSpPr>
          <p:nvPr>
            <p:ph type="title"/>
          </p:nvPr>
        </p:nvSpPr>
        <p:spPr>
          <a:xfrm>
            <a:off x="6315914" y="239395"/>
            <a:ext cx="5250594" cy="1325563"/>
          </a:xfrm>
        </p:spPr>
        <p:txBody>
          <a:bodyPr>
            <a:normAutofit/>
          </a:bodyPr>
          <a:lstStyle/>
          <a:p>
            <a:pPr algn="ctr"/>
            <a:r>
              <a:rPr lang="en-US" sz="4000" dirty="0"/>
              <a:t>Introduction of Complementary Foods</a:t>
            </a:r>
          </a:p>
        </p:txBody>
      </p:sp>
      <p:sp>
        <p:nvSpPr>
          <p:cNvPr id="3" name="Content Placeholder 2">
            <a:extLst>
              <a:ext uri="{FF2B5EF4-FFF2-40B4-BE49-F238E27FC236}">
                <a16:creationId xmlns:a16="http://schemas.microsoft.com/office/drawing/2014/main" id="{B6340F88-FDE5-D8FA-4CB8-7065B97BFE6B}"/>
              </a:ext>
            </a:extLst>
          </p:cNvPr>
          <p:cNvSpPr>
            <a:spLocks noGrp="1"/>
          </p:cNvSpPr>
          <p:nvPr>
            <p:ph idx="1"/>
          </p:nvPr>
        </p:nvSpPr>
        <p:spPr>
          <a:xfrm>
            <a:off x="6585416" y="1608455"/>
            <a:ext cx="4768384" cy="4266565"/>
          </a:xfrm>
        </p:spPr>
        <p:txBody>
          <a:bodyPr>
            <a:normAutofit/>
          </a:bodyPr>
          <a:lstStyle/>
          <a:p>
            <a:pPr algn="ctr">
              <a:lnSpc>
                <a:spcPct val="110000"/>
              </a:lnSpc>
            </a:pPr>
            <a:r>
              <a:rPr lang="en-US" b="1" i="0" dirty="0">
                <a:solidFill>
                  <a:schemeClr val="accent5"/>
                </a:solidFill>
              </a:rPr>
              <a:t>85%</a:t>
            </a:r>
            <a:r>
              <a:rPr lang="en-US" i="0" dirty="0"/>
              <a:t> of children 6-8 months were fed solid, semi-solid, or soft foods the previous day.</a:t>
            </a:r>
            <a:endParaRPr lang="en-US" sz="3200" b="1" i="0" dirty="0">
              <a:solidFill>
                <a:schemeClr val="accent5"/>
              </a:solidFill>
            </a:endParaRPr>
          </a:p>
        </p:txBody>
      </p:sp>
      <p:sp>
        <p:nvSpPr>
          <p:cNvPr id="4" name="Slide Number Placeholder 3">
            <a:extLst>
              <a:ext uri="{FF2B5EF4-FFF2-40B4-BE49-F238E27FC236}">
                <a16:creationId xmlns:a16="http://schemas.microsoft.com/office/drawing/2014/main" id="{B9C44C64-8CC0-1CC1-03DB-CE26577F024D}"/>
              </a:ext>
            </a:extLst>
          </p:cNvPr>
          <p:cNvSpPr>
            <a:spLocks noGrp="1"/>
          </p:cNvSpPr>
          <p:nvPr>
            <p:ph type="sldNum" sz="quarter" idx="12"/>
          </p:nvPr>
        </p:nvSpPr>
        <p:spPr/>
        <p:txBody>
          <a:bodyPr/>
          <a:lstStyle/>
          <a:p>
            <a:pPr>
              <a:defRPr/>
            </a:pPr>
            <a:fld id="{ABC49339-800A-4CDC-8A74-C3449E69EF6B}" type="slidenum">
              <a:rPr lang="en-US">
                <a:solidFill>
                  <a:prstClr val="black">
                    <a:tint val="75000"/>
                  </a:prstClr>
                </a:solidFill>
              </a:rPr>
              <a:pPr>
                <a:defRPr/>
              </a:pPr>
              <a:t>33</a:t>
            </a:fld>
            <a:endParaRPr lang="en-US">
              <a:solidFill>
                <a:prstClr val="black">
                  <a:tint val="75000"/>
                </a:prstClr>
              </a:solidFill>
            </a:endParaRPr>
          </a:p>
        </p:txBody>
      </p:sp>
      <p:grpSp>
        <p:nvGrpSpPr>
          <p:cNvPr id="50" name="Group 49">
            <a:extLst>
              <a:ext uri="{FF2B5EF4-FFF2-40B4-BE49-F238E27FC236}">
                <a16:creationId xmlns:a16="http://schemas.microsoft.com/office/drawing/2014/main" id="{26895358-F37B-A73E-6848-9F95B5F0AEBC}"/>
              </a:ext>
            </a:extLst>
          </p:cNvPr>
          <p:cNvGrpSpPr/>
          <p:nvPr/>
        </p:nvGrpSpPr>
        <p:grpSpPr>
          <a:xfrm>
            <a:off x="6183629" y="3133134"/>
            <a:ext cx="5545967" cy="3405778"/>
            <a:chOff x="2416069" y="2796816"/>
            <a:chExt cx="7130398" cy="3752212"/>
          </a:xfrm>
        </p:grpSpPr>
        <p:pic>
          <p:nvPicPr>
            <p:cNvPr id="18" name="Picture 17" descr="A picture containing clipart, white, symbol, design&#10;&#10;Description automatically generated">
              <a:extLst>
                <a:ext uri="{FF2B5EF4-FFF2-40B4-BE49-F238E27FC236}">
                  <a16:creationId xmlns:a16="http://schemas.microsoft.com/office/drawing/2014/main" id="{47B4453E-49AB-F1F0-96CE-48B8A875B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683" y="4690824"/>
              <a:ext cx="1319278" cy="1809296"/>
            </a:xfrm>
            <a:prstGeom prst="rect">
              <a:avLst/>
            </a:prstGeom>
          </p:spPr>
        </p:pic>
        <p:pic>
          <p:nvPicPr>
            <p:cNvPr id="17" name="Picture 16" descr="A picture containing clipart, white, symbol, design&#10;&#10;Description automatically generated">
              <a:extLst>
                <a:ext uri="{FF2B5EF4-FFF2-40B4-BE49-F238E27FC236}">
                  <a16:creationId xmlns:a16="http://schemas.microsoft.com/office/drawing/2014/main" id="{7DDA94FF-67C4-97C1-E6DA-BD4C8F0D0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134" y="4718135"/>
              <a:ext cx="1333333" cy="182857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5C899693-7CC1-8AD2-622E-315E0A3A28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51921" y="2895603"/>
              <a:ext cx="1298567" cy="1808879"/>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816299DB-4D09-E0F1-6E19-6A32AF5584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808956" y="2881946"/>
              <a:ext cx="1298567" cy="1808879"/>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DF3C8B4C-9565-B239-DDB9-3CECD7ADD5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5296237" y="2869850"/>
              <a:ext cx="1298567" cy="1808879"/>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0499D0A7-FC66-DCFD-14F7-D56C94832D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6836395" y="2881946"/>
              <a:ext cx="1298567" cy="1808879"/>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DE36AA27-6E89-88EB-77DD-1E82BB5C64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8232142" y="2796816"/>
              <a:ext cx="1298567" cy="1808879"/>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0E477E66-2BE2-7F78-77C3-0781FB8F3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51920" y="4718135"/>
              <a:ext cx="1298567" cy="1808879"/>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852BA0E9-F872-8938-5CA1-CF848909E9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808955" y="4718758"/>
              <a:ext cx="1298567" cy="1808879"/>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E13389D0-E08B-2DC5-9592-99E30FBDCE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5306917" y="4718135"/>
              <a:ext cx="1298567" cy="180887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831E8228-3B17-313C-FA50-5C20404F79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43" t="18413" r="49555" b="18572"/>
            <a:stretch/>
          </p:blipFill>
          <p:spPr>
            <a:xfrm>
              <a:off x="6836394" y="4690825"/>
              <a:ext cx="668859" cy="1808879"/>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1B797DFB-5BB9-5745-6349-6FE955F05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16069" y="2895603"/>
              <a:ext cx="1298567" cy="1808879"/>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7F1D4C83-DD4C-CC14-3B24-698FEC3AE7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773104" y="2881946"/>
              <a:ext cx="1298567" cy="1808879"/>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2378EE9D-B69D-DC53-A1D5-45B677B0D8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5351974" y="2869850"/>
              <a:ext cx="1298567" cy="1808879"/>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84910DBF-535D-FE30-1452-FFFDDF1899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71806" y="2895603"/>
              <a:ext cx="1298567" cy="1808879"/>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C43218D0-021F-577E-6807-A8B3FA4D34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828841" y="2881946"/>
              <a:ext cx="1298567" cy="1808879"/>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6C2B1741-07D6-993C-E5A5-76E74D588A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6800544" y="2903960"/>
              <a:ext cx="1298567" cy="1808879"/>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9B24F206-A45E-3452-9195-EECB5C38E4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8196291" y="2818830"/>
              <a:ext cx="1298567" cy="1808879"/>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95FC9B9F-9A25-697E-66FA-3392687A1C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16069" y="4740149"/>
              <a:ext cx="1298567" cy="1808879"/>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B1A08008-6059-C93D-535E-563FC4B89E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5316123" y="2891864"/>
              <a:ext cx="1298567" cy="1808879"/>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14A7A396-8D37-537C-A663-5719E916D9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35955" y="2917617"/>
              <a:ext cx="1298567" cy="1808879"/>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468A012B-2C06-6AB3-C240-240B373C12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792990" y="2903960"/>
              <a:ext cx="1298567" cy="1808879"/>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DA4FE136-AFA5-75B8-813C-FDB5B680C1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5351973" y="2891864"/>
              <a:ext cx="1298567" cy="1808879"/>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id="{2C512C98-0356-7473-8B6D-0505A467CB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2471805" y="2917617"/>
              <a:ext cx="1298567" cy="1808879"/>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A0277C41-91B6-3678-305A-AA15806FCA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43" t="18413" r="27618" b="18572"/>
            <a:stretch/>
          </p:blipFill>
          <p:spPr>
            <a:xfrm>
              <a:off x="3828840" y="2903960"/>
              <a:ext cx="1298567" cy="1808879"/>
            </a:xfrm>
            <a:prstGeom prst="rect">
              <a:avLst/>
            </a:prstGeom>
          </p:spPr>
        </p:pic>
      </p:grpSp>
      <p:sp>
        <p:nvSpPr>
          <p:cNvPr id="51" name="Title 1">
            <a:extLst>
              <a:ext uri="{FF2B5EF4-FFF2-40B4-BE49-F238E27FC236}">
                <a16:creationId xmlns:a16="http://schemas.microsoft.com/office/drawing/2014/main" id="{4F419DBD-1AAB-EFB7-43EF-836CEF23EF67}"/>
              </a:ext>
            </a:extLst>
          </p:cNvPr>
          <p:cNvSpPr txBox="1">
            <a:spLocks/>
          </p:cNvSpPr>
          <p:nvPr/>
        </p:nvSpPr>
        <p:spPr>
          <a:xfrm>
            <a:off x="625492" y="160657"/>
            <a:ext cx="4635853" cy="930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Breastfeeding</a:t>
            </a:r>
          </a:p>
        </p:txBody>
      </p:sp>
      <p:sp>
        <p:nvSpPr>
          <p:cNvPr id="52" name="Content Placeholder 2">
            <a:extLst>
              <a:ext uri="{FF2B5EF4-FFF2-40B4-BE49-F238E27FC236}">
                <a16:creationId xmlns:a16="http://schemas.microsoft.com/office/drawing/2014/main" id="{D0CC219A-9BF2-B9AB-BFCC-087905922D3D}"/>
              </a:ext>
            </a:extLst>
          </p:cNvPr>
          <p:cNvSpPr txBox="1">
            <a:spLocks/>
          </p:cNvSpPr>
          <p:nvPr/>
        </p:nvSpPr>
        <p:spPr>
          <a:xfrm>
            <a:off x="301907" y="1090932"/>
            <a:ext cx="5362623" cy="446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Percent of children under 2 who were</a:t>
            </a:r>
          </a:p>
        </p:txBody>
      </p:sp>
      <p:graphicFrame>
        <p:nvGraphicFramePr>
          <p:cNvPr id="53" name="Chart 52">
            <a:extLst>
              <a:ext uri="{FF2B5EF4-FFF2-40B4-BE49-F238E27FC236}">
                <a16:creationId xmlns:a16="http://schemas.microsoft.com/office/drawing/2014/main" id="{4CE2328E-E48C-5AED-2B60-A2D25FE953D1}"/>
              </a:ext>
            </a:extLst>
          </p:cNvPr>
          <p:cNvGraphicFramePr/>
          <p:nvPr/>
        </p:nvGraphicFramePr>
        <p:xfrm>
          <a:off x="216792" y="1537654"/>
          <a:ext cx="5603298" cy="51838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480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25666F9-CCA3-9D59-B863-99CA3EC76DEB}"/>
              </a:ext>
            </a:extLst>
          </p:cNvPr>
          <p:cNvGraphicFramePr/>
          <p:nvPr/>
        </p:nvGraphicFramePr>
        <p:xfrm>
          <a:off x="100284" y="1978135"/>
          <a:ext cx="8300766" cy="47433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6245169-1799-41CD-B28E-D2D20D16AD73}"/>
              </a:ext>
            </a:extLst>
          </p:cNvPr>
          <p:cNvSpPr>
            <a:spLocks noGrp="1"/>
          </p:cNvSpPr>
          <p:nvPr>
            <p:ph type="title"/>
          </p:nvPr>
        </p:nvSpPr>
        <p:spPr>
          <a:xfrm>
            <a:off x="1328076" y="342918"/>
            <a:ext cx="5593352" cy="919786"/>
          </a:xfrm>
        </p:spPr>
        <p:txBody>
          <a:bodyPr>
            <a:noAutofit/>
          </a:bodyPr>
          <a:lstStyle/>
          <a:p>
            <a:r>
              <a:rPr lang="en-US" sz="3200" b="1" dirty="0"/>
              <a:t>Trends in Child Growth Measures</a:t>
            </a:r>
          </a:p>
        </p:txBody>
      </p:sp>
      <p:sp>
        <p:nvSpPr>
          <p:cNvPr id="16" name="Content Placeholder 2">
            <a:extLst>
              <a:ext uri="{FF2B5EF4-FFF2-40B4-BE49-F238E27FC236}">
                <a16:creationId xmlns:a16="http://schemas.microsoft.com/office/drawing/2014/main" id="{7EF9F444-652D-626D-94F0-686DE3F451C0}"/>
              </a:ext>
            </a:extLst>
          </p:cNvPr>
          <p:cNvSpPr>
            <a:spLocks noGrp="1"/>
          </p:cNvSpPr>
          <p:nvPr>
            <p:ph idx="1"/>
          </p:nvPr>
        </p:nvSpPr>
        <p:spPr>
          <a:xfrm>
            <a:off x="182722" y="1440061"/>
            <a:ext cx="8253022" cy="945712"/>
          </a:xfrm>
        </p:spPr>
        <p:txBody>
          <a:bodyPr>
            <a:normAutofit/>
          </a:bodyPr>
          <a:lstStyle/>
          <a:p>
            <a:pPr marL="0" indent="0" algn="l">
              <a:buNone/>
            </a:pPr>
            <a:r>
              <a:rPr lang="en-US" dirty="0"/>
              <a:t>Percent of children under 5 who are malnourished</a:t>
            </a:r>
          </a:p>
        </p:txBody>
      </p:sp>
      <p:sp>
        <p:nvSpPr>
          <p:cNvPr id="5" name="Slide Number Placeholder 4">
            <a:extLst>
              <a:ext uri="{FF2B5EF4-FFF2-40B4-BE49-F238E27FC236}">
                <a16:creationId xmlns:a16="http://schemas.microsoft.com/office/drawing/2014/main" id="{F99ACD9B-A0F4-8987-D781-38B01C4EBBB1}"/>
              </a:ext>
            </a:extLst>
          </p:cNvPr>
          <p:cNvSpPr>
            <a:spLocks noGrp="1"/>
          </p:cNvSpPr>
          <p:nvPr>
            <p:ph type="sldNum" sz="quarter" idx="12"/>
          </p:nvPr>
        </p:nvSpPr>
        <p:spPr/>
        <p:txBody>
          <a:bodyPr/>
          <a:lstStyle/>
          <a:p>
            <a:pPr>
              <a:defRPr/>
            </a:pPr>
            <a:fld id="{ABC49339-800A-4CDC-8A74-C3449E69EF6B}" type="slidenum">
              <a:rPr lang="en-US">
                <a:solidFill>
                  <a:prstClr val="black">
                    <a:tint val="75000"/>
                  </a:prstClr>
                </a:solidFill>
              </a:rPr>
              <a:pPr>
                <a:defRPr/>
              </a:pPr>
              <a:t>34</a:t>
            </a:fld>
            <a:endParaRPr lang="en-US">
              <a:solidFill>
                <a:prstClr val="black">
                  <a:tint val="75000"/>
                </a:prstClr>
              </a:solidFill>
            </a:endParaRPr>
          </a:p>
        </p:txBody>
      </p:sp>
      <p:sp>
        <p:nvSpPr>
          <p:cNvPr id="12" name="TextBox 11">
            <a:extLst>
              <a:ext uri="{FF2B5EF4-FFF2-40B4-BE49-F238E27FC236}">
                <a16:creationId xmlns:a16="http://schemas.microsoft.com/office/drawing/2014/main" id="{3862842A-EAC4-C115-2F36-83D77BEE1E0E}"/>
              </a:ext>
            </a:extLst>
          </p:cNvPr>
          <p:cNvSpPr txBox="1"/>
          <p:nvPr/>
        </p:nvSpPr>
        <p:spPr>
          <a:xfrm>
            <a:off x="2984046" y="2291653"/>
            <a:ext cx="1752601" cy="452663"/>
          </a:xfrm>
          <a:prstGeom prst="rect">
            <a:avLst/>
          </a:prstGeom>
        </p:spPr>
        <p:txBody>
          <a:bodyPr vert="horz" wrap="square" lIns="91440" tIns="45720" rIns="91440" bIns="45720" rtlCol="0" anchor="ctr">
            <a:normAutofit/>
          </a:bodyPr>
          <a:lstStyle/>
          <a:p>
            <a:pPr>
              <a:defRPr/>
            </a:pPr>
            <a:r>
              <a:rPr lang="en-US" b="1" dirty="0">
                <a:solidFill>
                  <a:srgbClr val="96B93D"/>
                </a:solidFill>
                <a:latin typeface="Source Sans Pro" panose="020B0503030403020204" pitchFamily="34" charset="0"/>
                <a:ea typeface="Source Sans Pro" panose="020B0503030403020204" pitchFamily="34" charset="0"/>
              </a:rPr>
              <a:t>Stunted</a:t>
            </a:r>
          </a:p>
        </p:txBody>
      </p:sp>
      <p:sp>
        <p:nvSpPr>
          <p:cNvPr id="17" name="TextBox 16">
            <a:extLst>
              <a:ext uri="{FF2B5EF4-FFF2-40B4-BE49-F238E27FC236}">
                <a16:creationId xmlns:a16="http://schemas.microsoft.com/office/drawing/2014/main" id="{B5138D57-81A7-9062-3037-7FA0E56333ED}"/>
              </a:ext>
            </a:extLst>
          </p:cNvPr>
          <p:cNvSpPr txBox="1"/>
          <p:nvPr/>
        </p:nvSpPr>
        <p:spPr>
          <a:xfrm>
            <a:off x="2167617" y="4186113"/>
            <a:ext cx="1632857" cy="452663"/>
          </a:xfrm>
          <a:prstGeom prst="rect">
            <a:avLst/>
          </a:prstGeom>
        </p:spPr>
        <p:txBody>
          <a:bodyPr vert="horz" wrap="square" lIns="91440" tIns="45720" rIns="91440" bIns="45720" rtlCol="0" anchor="ctr">
            <a:normAutofit/>
          </a:bodyPr>
          <a:lstStyle/>
          <a:p>
            <a:pPr>
              <a:defRPr/>
            </a:pPr>
            <a:r>
              <a:rPr lang="en-US" b="1" dirty="0">
                <a:solidFill>
                  <a:srgbClr val="DFB326"/>
                </a:solidFill>
                <a:latin typeface="Source Sans Pro" panose="020B0503030403020204" pitchFamily="34" charset="0"/>
                <a:ea typeface="Source Sans Pro" panose="020B0503030403020204" pitchFamily="34" charset="0"/>
              </a:rPr>
              <a:t>Underweight</a:t>
            </a:r>
          </a:p>
        </p:txBody>
      </p:sp>
      <p:sp>
        <p:nvSpPr>
          <p:cNvPr id="3" name="TextBox 2">
            <a:extLst>
              <a:ext uri="{FF2B5EF4-FFF2-40B4-BE49-F238E27FC236}">
                <a16:creationId xmlns:a16="http://schemas.microsoft.com/office/drawing/2014/main" id="{EC1FA352-3232-8CDD-13F9-F4583EAEAB52}"/>
              </a:ext>
            </a:extLst>
          </p:cNvPr>
          <p:cNvSpPr txBox="1"/>
          <p:nvPr/>
        </p:nvSpPr>
        <p:spPr>
          <a:xfrm>
            <a:off x="2676376" y="5581756"/>
            <a:ext cx="1632857" cy="452663"/>
          </a:xfrm>
          <a:prstGeom prst="rect">
            <a:avLst/>
          </a:prstGeom>
        </p:spPr>
        <p:txBody>
          <a:bodyPr vert="horz" wrap="square" lIns="91440" tIns="45720" rIns="91440" bIns="45720" rtlCol="0" anchor="ctr">
            <a:normAutofit/>
          </a:bodyPr>
          <a:lstStyle/>
          <a:p>
            <a:pPr>
              <a:defRPr/>
            </a:pPr>
            <a:r>
              <a:rPr lang="en-US" b="1" dirty="0">
                <a:solidFill>
                  <a:srgbClr val="EA7625"/>
                </a:solidFill>
                <a:latin typeface="Source Sans Pro" panose="020B0503030403020204" pitchFamily="34" charset="0"/>
                <a:ea typeface="Source Sans Pro" panose="020B0503030403020204" pitchFamily="34" charset="0"/>
              </a:rPr>
              <a:t>Overweight</a:t>
            </a:r>
          </a:p>
        </p:txBody>
      </p:sp>
      <p:sp>
        <p:nvSpPr>
          <p:cNvPr id="4" name="TextBox 3">
            <a:extLst>
              <a:ext uri="{FF2B5EF4-FFF2-40B4-BE49-F238E27FC236}">
                <a16:creationId xmlns:a16="http://schemas.microsoft.com/office/drawing/2014/main" id="{D0D99C37-A56E-86A1-E6EA-86102773546F}"/>
              </a:ext>
            </a:extLst>
          </p:cNvPr>
          <p:cNvSpPr txBox="1"/>
          <p:nvPr/>
        </p:nvSpPr>
        <p:spPr>
          <a:xfrm>
            <a:off x="2857692" y="4802215"/>
            <a:ext cx="1121229" cy="452663"/>
          </a:xfrm>
          <a:prstGeom prst="rect">
            <a:avLst/>
          </a:prstGeom>
        </p:spPr>
        <p:txBody>
          <a:bodyPr vert="horz" wrap="square" lIns="91440" tIns="45720" rIns="91440" bIns="45720" rtlCol="0" anchor="ctr">
            <a:normAutofit/>
          </a:bodyPr>
          <a:lstStyle/>
          <a:p>
            <a:pPr>
              <a:defRPr/>
            </a:pPr>
            <a:r>
              <a:rPr lang="en-US" b="1" dirty="0">
                <a:solidFill>
                  <a:srgbClr val="176C7D"/>
                </a:solidFill>
                <a:latin typeface="Source Sans Pro" panose="020B0503030403020204" pitchFamily="34" charset="0"/>
                <a:ea typeface="Source Sans Pro" panose="020B0503030403020204" pitchFamily="34" charset="0"/>
              </a:rPr>
              <a:t>Wasted</a:t>
            </a:r>
          </a:p>
        </p:txBody>
      </p:sp>
      <p:sp>
        <p:nvSpPr>
          <p:cNvPr id="9" name="Title 1">
            <a:extLst>
              <a:ext uri="{FF2B5EF4-FFF2-40B4-BE49-F238E27FC236}">
                <a16:creationId xmlns:a16="http://schemas.microsoft.com/office/drawing/2014/main" id="{BE49F3B5-975B-1C6A-DAF4-7BA162218EA3}"/>
              </a:ext>
            </a:extLst>
          </p:cNvPr>
          <p:cNvSpPr txBox="1">
            <a:spLocks/>
          </p:cNvSpPr>
          <p:nvPr/>
        </p:nvSpPr>
        <p:spPr>
          <a:xfrm>
            <a:off x="9108085" y="645043"/>
            <a:ext cx="2331721" cy="667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Stunting by Province</a:t>
            </a:r>
          </a:p>
        </p:txBody>
      </p:sp>
      <p:grpSp>
        <p:nvGrpSpPr>
          <p:cNvPr id="6" name="Group 5">
            <a:extLst>
              <a:ext uri="{FF2B5EF4-FFF2-40B4-BE49-F238E27FC236}">
                <a16:creationId xmlns:a16="http://schemas.microsoft.com/office/drawing/2014/main" id="{E3AFD102-135D-5279-C787-054CAC5EAF91}"/>
              </a:ext>
            </a:extLst>
          </p:cNvPr>
          <p:cNvGrpSpPr/>
          <p:nvPr/>
        </p:nvGrpSpPr>
        <p:grpSpPr>
          <a:xfrm>
            <a:off x="7521203" y="74671"/>
            <a:ext cx="1246196" cy="1237952"/>
            <a:chOff x="6464299" y="-10884"/>
            <a:chExt cx="1246196" cy="1237952"/>
          </a:xfrm>
        </p:grpSpPr>
        <p:pic>
          <p:nvPicPr>
            <p:cNvPr id="10" name="Picture 9" descr="A picture containing text&#10;&#10;Description automatically generated">
              <a:extLst>
                <a:ext uri="{FF2B5EF4-FFF2-40B4-BE49-F238E27FC236}">
                  <a16:creationId xmlns:a16="http://schemas.microsoft.com/office/drawing/2014/main" id="{D4CC6EE3-73A7-84ED-F171-93DCB082A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300" y="-10884"/>
              <a:ext cx="1246195" cy="737641"/>
            </a:xfrm>
            <a:prstGeom prst="rect">
              <a:avLst/>
            </a:prstGeom>
          </p:spPr>
        </p:pic>
        <p:sp>
          <p:nvSpPr>
            <p:cNvPr id="11" name="Content Placeholder 2">
              <a:extLst>
                <a:ext uri="{FF2B5EF4-FFF2-40B4-BE49-F238E27FC236}">
                  <a16:creationId xmlns:a16="http://schemas.microsoft.com/office/drawing/2014/main" id="{E947334D-44FB-800E-B7EE-8D4EB3DCC0C7}"/>
                </a:ext>
              </a:extLst>
            </p:cNvPr>
            <p:cNvSpPr txBox="1">
              <a:spLocks/>
            </p:cNvSpPr>
            <p:nvPr/>
          </p:nvSpPr>
          <p:spPr>
            <a:xfrm>
              <a:off x="6464299" y="673574"/>
              <a:ext cx="1246195" cy="553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200" b="1" i="0" dirty="0">
                  <a:solidFill>
                    <a:srgbClr val="00A3E3"/>
                  </a:solidFill>
                </a:rPr>
                <a:t>Indicator 2.2.1</a:t>
              </a:r>
            </a:p>
            <a:p>
              <a:pPr algn="ctr">
                <a:lnSpc>
                  <a:spcPct val="100000"/>
                </a:lnSpc>
                <a:spcBef>
                  <a:spcPts val="0"/>
                </a:spcBef>
                <a:defRPr/>
              </a:pPr>
              <a:r>
                <a:rPr lang="en-US" sz="1200" b="1" i="0" dirty="0">
                  <a:solidFill>
                    <a:srgbClr val="00A3E3"/>
                  </a:solidFill>
                </a:rPr>
                <a:t>Indicator 2.2.2</a:t>
              </a:r>
            </a:p>
            <a:p>
              <a:pPr algn="ctr">
                <a:lnSpc>
                  <a:spcPct val="100000"/>
                </a:lnSpc>
                <a:spcBef>
                  <a:spcPts val="0"/>
                </a:spcBef>
                <a:defRPr/>
              </a:pPr>
              <a:endParaRPr lang="en-US" sz="1200" b="1" i="0" dirty="0">
                <a:solidFill>
                  <a:srgbClr val="00A3E3"/>
                </a:solidFill>
              </a:endParaRPr>
            </a:p>
          </p:txBody>
        </p:sp>
      </p:grpSp>
      <p:sp>
        <p:nvSpPr>
          <p:cNvPr id="13" name="Content Placeholder 2">
            <a:extLst>
              <a:ext uri="{FF2B5EF4-FFF2-40B4-BE49-F238E27FC236}">
                <a16:creationId xmlns:a16="http://schemas.microsoft.com/office/drawing/2014/main" id="{BF6CB081-E99F-D796-DC88-DEC910440B1A}"/>
              </a:ext>
            </a:extLst>
          </p:cNvPr>
          <p:cNvSpPr txBox="1">
            <a:spLocks/>
          </p:cNvSpPr>
          <p:nvPr/>
        </p:nvSpPr>
        <p:spPr>
          <a:xfrm>
            <a:off x="8503920" y="1358106"/>
            <a:ext cx="3540052" cy="620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Percent of children under 5 who are stunted</a:t>
            </a:r>
          </a:p>
        </p:txBody>
      </p:sp>
      <p:graphicFrame>
        <p:nvGraphicFramePr>
          <p:cNvPr id="14" name="Chart 13">
            <a:extLst>
              <a:ext uri="{FF2B5EF4-FFF2-40B4-BE49-F238E27FC236}">
                <a16:creationId xmlns:a16="http://schemas.microsoft.com/office/drawing/2014/main" id="{7D9EAC0F-BDD3-3DFF-EB8F-78C5625A9C28}"/>
              </a:ext>
            </a:extLst>
          </p:cNvPr>
          <p:cNvGraphicFramePr/>
          <p:nvPr/>
        </p:nvGraphicFramePr>
        <p:xfrm>
          <a:off x="8503920" y="1978135"/>
          <a:ext cx="3540052" cy="4743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7694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6355" y="1358479"/>
          <a:ext cx="9444135" cy="485570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p:txBody>
          <a:bodyPr>
            <a:normAutofit/>
          </a:bodyPr>
          <a:lstStyle/>
          <a:p>
            <a:pPr algn="ctr"/>
            <a:r>
              <a:rPr 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Suicide Mortality Rate </a:t>
            </a:r>
            <a:endParaRPr lang="en-US"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741C33-31DC-8D1D-59C5-978B4A6D77BB}"/>
              </a:ext>
            </a:extLst>
          </p:cNvPr>
          <p:cNvPicPr>
            <a:picLocks noChangeAspect="1"/>
          </p:cNvPicPr>
          <p:nvPr/>
        </p:nvPicPr>
        <p:blipFill rotWithShape="1">
          <a:blip r:embed="rId3"/>
          <a:srcRect l="16034" t="27115" r="44009" b="25735"/>
          <a:stretch/>
        </p:blipFill>
        <p:spPr>
          <a:xfrm rot="20204145">
            <a:off x="8843936" y="2372549"/>
            <a:ext cx="3040340" cy="2017053"/>
          </a:xfrm>
          <a:prstGeom prst="rect">
            <a:avLst/>
          </a:prstGeom>
        </p:spPr>
      </p:pic>
      <p:graphicFrame>
        <p:nvGraphicFramePr>
          <p:cNvPr id="7" name="Table 3">
            <a:extLst>
              <a:ext uri="{FF2B5EF4-FFF2-40B4-BE49-F238E27FC236}">
                <a16:creationId xmlns:a16="http://schemas.microsoft.com/office/drawing/2014/main" id="{A9954B9B-FC4A-4797-AF12-D89CB402F2CC}"/>
              </a:ext>
            </a:extLst>
          </p:cNvPr>
          <p:cNvGraphicFramePr>
            <a:graphicFrameLocks noGrp="1"/>
          </p:cNvGraphicFramePr>
          <p:nvPr/>
        </p:nvGraphicFramePr>
        <p:xfrm>
          <a:off x="9601200" y="4954554"/>
          <a:ext cx="2590800" cy="1920240"/>
        </p:xfrm>
        <a:graphic>
          <a:graphicData uri="http://schemas.openxmlformats.org/drawingml/2006/table">
            <a:tbl>
              <a:tblPr firstRow="1" bandRow="1">
                <a:tableStyleId>{5940675A-B579-460E-94D1-54222C63F5DA}</a:tableStyleId>
              </a:tblPr>
              <a:tblGrid>
                <a:gridCol w="1527908">
                  <a:extLst>
                    <a:ext uri="{9D8B030D-6E8A-4147-A177-3AD203B41FA5}">
                      <a16:colId xmlns:a16="http://schemas.microsoft.com/office/drawing/2014/main" val="1077885889"/>
                    </a:ext>
                  </a:extLst>
                </a:gridCol>
                <a:gridCol w="1062892">
                  <a:extLst>
                    <a:ext uri="{9D8B030D-6E8A-4147-A177-3AD203B41FA5}">
                      <a16:colId xmlns:a16="http://schemas.microsoft.com/office/drawing/2014/main" val="1187263160"/>
                    </a:ext>
                  </a:extLst>
                </a:gridCol>
              </a:tblGrid>
              <a:tr h="574262">
                <a:tc gridSpan="2">
                  <a:txBody>
                    <a:bodyPr/>
                    <a:lstStyle/>
                    <a:p>
                      <a:pPr algn="ctr"/>
                      <a:r>
                        <a:rPr lang="en-US" sz="1600" b="1" dirty="0">
                          <a:solidFill>
                            <a:schemeClr val="accent1"/>
                          </a:solidFill>
                        </a:rPr>
                        <a:t>SDG Targets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(per 100,000 population)</a:t>
                      </a:r>
                      <a:endParaRPr lang="en-US" sz="1600" b="1" dirty="0">
                        <a:solidFill>
                          <a:schemeClr val="accent1"/>
                        </a:solidFill>
                      </a:endParaRPr>
                    </a:p>
                  </a:txBody>
                  <a:tcPr/>
                </a:tc>
                <a:tc hMerge="1">
                  <a:txBody>
                    <a:bodyPr/>
                    <a:lstStyle/>
                    <a:p>
                      <a:endParaRPr lang="ne-NP" dirty="0"/>
                    </a:p>
                  </a:txBody>
                  <a:tcPr/>
                </a:tc>
                <a:extLst>
                  <a:ext uri="{0D108BD9-81ED-4DB2-BD59-A6C34878D82A}">
                    <a16:rowId xmlns:a16="http://schemas.microsoft.com/office/drawing/2014/main" val="3814047930"/>
                  </a:ext>
                </a:extLst>
              </a:tr>
              <a:tr h="332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2019</a:t>
                      </a:r>
                      <a:endParaRPr lang="ne-NP" sz="1600" b="1" dirty="0">
                        <a:solidFill>
                          <a:schemeClr val="accent1"/>
                        </a:solidFill>
                      </a:endParaRPr>
                    </a:p>
                  </a:txBody>
                  <a:tcPr/>
                </a:tc>
                <a:tc>
                  <a:txBody>
                    <a:bodyPr/>
                    <a:lstStyle/>
                    <a:p>
                      <a:pPr algn="ctr"/>
                      <a:r>
                        <a:rPr lang="en-US" sz="1600" b="1" dirty="0">
                          <a:solidFill>
                            <a:schemeClr val="accent1"/>
                          </a:solidFill>
                        </a:rPr>
                        <a:t>14.5</a:t>
                      </a:r>
                      <a:endParaRPr lang="ne-NP" sz="1600" b="1" dirty="0">
                        <a:solidFill>
                          <a:schemeClr val="accent1"/>
                        </a:solidFill>
                      </a:endParaRPr>
                    </a:p>
                  </a:txBody>
                  <a:tcPr/>
                </a:tc>
                <a:extLst>
                  <a:ext uri="{0D108BD9-81ED-4DB2-BD59-A6C34878D82A}">
                    <a16:rowId xmlns:a16="http://schemas.microsoft.com/office/drawing/2014/main" val="3647672235"/>
                  </a:ext>
                </a:extLst>
              </a:tr>
              <a:tr h="332468">
                <a:tc>
                  <a:txBody>
                    <a:bodyPr/>
                    <a:lstStyle/>
                    <a:p>
                      <a:pPr algn="ctr"/>
                      <a:r>
                        <a:rPr lang="en-US" sz="1600" b="1" dirty="0">
                          <a:solidFill>
                            <a:schemeClr val="accent1"/>
                          </a:solidFill>
                        </a:rPr>
                        <a:t>2022</a:t>
                      </a:r>
                      <a:endParaRPr lang="ne-NP" sz="1600" b="1" dirty="0">
                        <a:solidFill>
                          <a:schemeClr val="accent1"/>
                        </a:solidFill>
                      </a:endParaRPr>
                    </a:p>
                  </a:txBody>
                  <a:tcPr/>
                </a:tc>
                <a:tc>
                  <a:txBody>
                    <a:bodyPr/>
                    <a:lstStyle/>
                    <a:p>
                      <a:pPr algn="ctr"/>
                      <a:r>
                        <a:rPr lang="en-US" sz="1600" b="1" dirty="0">
                          <a:solidFill>
                            <a:schemeClr val="accent1"/>
                          </a:solidFill>
                        </a:rPr>
                        <a:t>9.7</a:t>
                      </a:r>
                      <a:endParaRPr lang="ne-NP" sz="1600" b="1" dirty="0">
                        <a:solidFill>
                          <a:schemeClr val="accent1"/>
                        </a:solidFill>
                      </a:endParaRPr>
                    </a:p>
                  </a:txBody>
                  <a:tcPr/>
                </a:tc>
                <a:extLst>
                  <a:ext uri="{0D108BD9-81ED-4DB2-BD59-A6C34878D82A}">
                    <a16:rowId xmlns:a16="http://schemas.microsoft.com/office/drawing/2014/main" val="1359621529"/>
                  </a:ext>
                </a:extLst>
              </a:tr>
              <a:tr h="332468">
                <a:tc>
                  <a:txBody>
                    <a:bodyPr/>
                    <a:lstStyle/>
                    <a:p>
                      <a:pPr algn="ctr"/>
                      <a:r>
                        <a:rPr lang="en-US" sz="1600" b="1" dirty="0">
                          <a:solidFill>
                            <a:schemeClr val="accent1"/>
                          </a:solidFill>
                        </a:rPr>
                        <a:t>2025</a:t>
                      </a:r>
                      <a:endParaRPr lang="ne-NP" sz="1600" b="1" dirty="0">
                        <a:solidFill>
                          <a:schemeClr val="accent1"/>
                        </a:solidFill>
                      </a:endParaRPr>
                    </a:p>
                  </a:txBody>
                  <a:tcPr/>
                </a:tc>
                <a:tc>
                  <a:txBody>
                    <a:bodyPr/>
                    <a:lstStyle/>
                    <a:p>
                      <a:pPr algn="ctr"/>
                      <a:r>
                        <a:rPr lang="en-US" sz="1600" b="1" dirty="0">
                          <a:solidFill>
                            <a:schemeClr val="accent1"/>
                          </a:solidFill>
                        </a:rPr>
                        <a:t>7.8</a:t>
                      </a:r>
                      <a:endParaRPr lang="ne-NP" sz="1600" b="1" dirty="0">
                        <a:solidFill>
                          <a:schemeClr val="accent1"/>
                        </a:solidFill>
                      </a:endParaRPr>
                    </a:p>
                  </a:txBody>
                  <a:tcPr/>
                </a:tc>
                <a:extLst>
                  <a:ext uri="{0D108BD9-81ED-4DB2-BD59-A6C34878D82A}">
                    <a16:rowId xmlns:a16="http://schemas.microsoft.com/office/drawing/2014/main" val="2165687617"/>
                  </a:ext>
                </a:extLst>
              </a:tr>
              <a:tr h="332468">
                <a:tc>
                  <a:txBody>
                    <a:bodyPr/>
                    <a:lstStyle/>
                    <a:p>
                      <a:pPr algn="ctr"/>
                      <a:r>
                        <a:rPr lang="en-US" sz="1600" b="1" dirty="0">
                          <a:solidFill>
                            <a:schemeClr val="accent1"/>
                          </a:solidFill>
                        </a:rPr>
                        <a:t>2030</a:t>
                      </a:r>
                      <a:endParaRPr lang="ne-NP" sz="1600" b="1" dirty="0">
                        <a:solidFill>
                          <a:schemeClr val="accent1"/>
                        </a:solidFill>
                      </a:endParaRPr>
                    </a:p>
                  </a:txBody>
                  <a:tcPr/>
                </a:tc>
                <a:tc>
                  <a:txBody>
                    <a:bodyPr/>
                    <a:lstStyle/>
                    <a:p>
                      <a:pPr algn="ctr"/>
                      <a:r>
                        <a:rPr lang="en-US" sz="1600" b="1" dirty="0">
                          <a:solidFill>
                            <a:schemeClr val="accent1"/>
                          </a:solidFill>
                        </a:rPr>
                        <a:t>4.7</a:t>
                      </a:r>
                      <a:endParaRPr lang="ne-NP" sz="1600" b="1" dirty="0">
                        <a:solidFill>
                          <a:schemeClr val="accent1"/>
                        </a:solidFill>
                      </a:endParaRPr>
                    </a:p>
                  </a:txBody>
                  <a:tcPr/>
                </a:tc>
                <a:extLst>
                  <a:ext uri="{0D108BD9-81ED-4DB2-BD59-A6C34878D82A}">
                    <a16:rowId xmlns:a16="http://schemas.microsoft.com/office/drawing/2014/main" val="2893974058"/>
                  </a:ext>
                </a:extLst>
              </a:tr>
            </a:tbl>
          </a:graphicData>
        </a:graphic>
      </p:graphicFrame>
      <p:sp>
        <p:nvSpPr>
          <p:cNvPr id="8" name="Rectangle 7"/>
          <p:cNvSpPr/>
          <p:nvPr/>
        </p:nvSpPr>
        <p:spPr>
          <a:xfrm>
            <a:off x="1041939" y="6382538"/>
            <a:ext cx="2988411" cy="307777"/>
          </a:xfrm>
          <a:prstGeom prst="rect">
            <a:avLst/>
          </a:prstGeom>
          <a:solidFill>
            <a:schemeClr val="bg1"/>
          </a:solidFill>
        </p:spPr>
        <p:txBody>
          <a:bodyPr wrap="square">
            <a:spAutoFit/>
          </a:bodyPr>
          <a:lstStyle/>
          <a:p>
            <a:r>
              <a:rPr lang="en-GB" sz="1400" dirty="0">
                <a:latin typeface="ArialMT"/>
              </a:rPr>
              <a:t>Source: Nepal Police Mirror, 2022</a:t>
            </a:r>
            <a:endParaRPr lang="en-GB" sz="1400" dirty="0"/>
          </a:p>
        </p:txBody>
      </p:sp>
    </p:spTree>
    <p:extLst>
      <p:ext uri="{BB962C8B-B14F-4D97-AF65-F5344CB8AC3E}">
        <p14:creationId xmlns:p14="http://schemas.microsoft.com/office/powerpoint/2010/main" val="320759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AD8C-D518-44EC-8BC3-87D3A0D4A0AA}"/>
              </a:ext>
            </a:extLst>
          </p:cNvPr>
          <p:cNvSpPr>
            <a:spLocks noGrp="1"/>
          </p:cNvSpPr>
          <p:nvPr>
            <p:ph type="title"/>
          </p:nvPr>
        </p:nvSpPr>
        <p:spPr>
          <a:xfrm>
            <a:off x="1454726" y="-1"/>
            <a:ext cx="9621983" cy="952587"/>
          </a:xfrm>
        </p:spPr>
        <p:txBody>
          <a:bodyPr>
            <a:noAutofit/>
          </a:bodyPr>
          <a:lstStyle/>
          <a:p>
            <a:pPr algn="ctr"/>
            <a:r>
              <a:rPr lang="en-US" sz="4000" b="1" dirty="0">
                <a:solidFill>
                  <a:schemeClr val="tx2"/>
                </a:solidFill>
                <a:effectLst/>
                <a:latin typeface="Times New Roman" panose="02020603050405020304" pitchFamily="18" charset="0"/>
                <a:cs typeface="Times New Roman" panose="02020603050405020304" pitchFamily="18" charset="0"/>
              </a:rPr>
              <a:t>Life Lost due to Road Traffic Accidents (RTA) </a:t>
            </a:r>
            <a:endParaRPr lang="ne-NP" sz="4000" dirty="0">
              <a:solidFill>
                <a:schemeClr val="tx2"/>
              </a:solidFill>
              <a:effectLst/>
              <a:latin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2B6DABF5-917F-4942-8A1C-2A890DBB8FE6}"/>
              </a:ext>
            </a:extLst>
          </p:cNvPr>
          <p:cNvGraphicFramePr>
            <a:graphicFrameLocks noGrp="1"/>
          </p:cNvGraphicFramePr>
          <p:nvPr>
            <p:ph idx="1"/>
          </p:nvPr>
        </p:nvGraphicFramePr>
        <p:xfrm>
          <a:off x="506558" y="1556363"/>
          <a:ext cx="10740189" cy="53047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D750B5D-2A64-4958-80AB-154A668E0C8A}"/>
              </a:ext>
            </a:extLst>
          </p:cNvPr>
          <p:cNvSpPr txBox="1"/>
          <p:nvPr/>
        </p:nvSpPr>
        <p:spPr>
          <a:xfrm>
            <a:off x="9339659" y="6519446"/>
            <a:ext cx="2014141" cy="338554"/>
          </a:xfrm>
          <a:prstGeom prst="rect">
            <a:avLst/>
          </a:prstGeom>
          <a:noFill/>
        </p:spPr>
        <p:txBody>
          <a:bodyPr wrap="none" rtlCol="0">
            <a:spAutoFit/>
          </a:bodyPr>
          <a:lstStyle/>
          <a:p>
            <a:r>
              <a:rPr lang="en-US" sz="1600" dirty="0"/>
              <a:t>Source: Police Mirrors</a:t>
            </a:r>
            <a:endParaRPr lang="ne-NP" sz="1600" dirty="0"/>
          </a:p>
        </p:txBody>
      </p:sp>
      <p:graphicFrame>
        <p:nvGraphicFramePr>
          <p:cNvPr id="3" name="Table 3">
            <a:extLst>
              <a:ext uri="{FF2B5EF4-FFF2-40B4-BE49-F238E27FC236}">
                <a16:creationId xmlns:a16="http://schemas.microsoft.com/office/drawing/2014/main" id="{3ABAC19B-0D91-407F-A6C1-6A9E149E1AD6}"/>
              </a:ext>
            </a:extLst>
          </p:cNvPr>
          <p:cNvGraphicFramePr>
            <a:graphicFrameLocks noGrp="1"/>
          </p:cNvGraphicFramePr>
          <p:nvPr/>
        </p:nvGraphicFramePr>
        <p:xfrm>
          <a:off x="8820286" y="955674"/>
          <a:ext cx="3052885" cy="1854200"/>
        </p:xfrm>
        <a:graphic>
          <a:graphicData uri="http://schemas.openxmlformats.org/drawingml/2006/table">
            <a:tbl>
              <a:tblPr firstRow="1" bandRow="1">
                <a:tableStyleId>{5940675A-B579-460E-94D1-54222C63F5DA}</a:tableStyleId>
              </a:tblPr>
              <a:tblGrid>
                <a:gridCol w="1800420">
                  <a:extLst>
                    <a:ext uri="{9D8B030D-6E8A-4147-A177-3AD203B41FA5}">
                      <a16:colId xmlns:a16="http://schemas.microsoft.com/office/drawing/2014/main" val="1077885889"/>
                    </a:ext>
                  </a:extLst>
                </a:gridCol>
                <a:gridCol w="1252465">
                  <a:extLst>
                    <a:ext uri="{9D8B030D-6E8A-4147-A177-3AD203B41FA5}">
                      <a16:colId xmlns:a16="http://schemas.microsoft.com/office/drawing/2014/main" val="1187263160"/>
                    </a:ext>
                  </a:extLst>
                </a:gridCol>
              </a:tblGrid>
              <a:tr h="370840">
                <a:tc gridSpan="2">
                  <a:txBody>
                    <a:bodyPr/>
                    <a:lstStyle/>
                    <a:p>
                      <a:pPr algn="ctr"/>
                      <a:r>
                        <a:rPr lang="en-US" sz="1600" b="1" dirty="0">
                          <a:solidFill>
                            <a:schemeClr val="accent1"/>
                          </a:solidFill>
                        </a:rPr>
                        <a:t>SDG Targets (per 100,000 pop)</a:t>
                      </a:r>
                      <a:endParaRPr lang="ne-NP" sz="1600" b="1" dirty="0">
                        <a:solidFill>
                          <a:schemeClr val="accent1"/>
                        </a:solidFill>
                      </a:endParaRPr>
                    </a:p>
                  </a:txBody>
                  <a:tcPr/>
                </a:tc>
                <a:tc hMerge="1">
                  <a:txBody>
                    <a:bodyPr/>
                    <a:lstStyle/>
                    <a:p>
                      <a:endParaRPr lang="ne-NP" dirty="0"/>
                    </a:p>
                  </a:txBody>
                  <a:tcPr/>
                </a:tc>
                <a:extLst>
                  <a:ext uri="{0D108BD9-81ED-4DB2-BD59-A6C34878D82A}">
                    <a16:rowId xmlns:a16="http://schemas.microsoft.com/office/drawing/2014/main" val="38140479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2019</a:t>
                      </a:r>
                      <a:endParaRPr lang="ne-NP" sz="1600" b="1" dirty="0">
                        <a:solidFill>
                          <a:schemeClr val="accent1"/>
                        </a:solidFill>
                      </a:endParaRPr>
                    </a:p>
                  </a:txBody>
                  <a:tcPr/>
                </a:tc>
                <a:tc>
                  <a:txBody>
                    <a:bodyPr/>
                    <a:lstStyle/>
                    <a:p>
                      <a:pPr algn="ctr"/>
                      <a:r>
                        <a:rPr lang="en-US" sz="1600" b="1" dirty="0">
                          <a:solidFill>
                            <a:schemeClr val="accent1"/>
                          </a:solidFill>
                        </a:rPr>
                        <a:t>9.93</a:t>
                      </a:r>
                      <a:endParaRPr lang="ne-NP" sz="1600" b="1" dirty="0">
                        <a:solidFill>
                          <a:schemeClr val="accent1"/>
                        </a:solidFill>
                      </a:endParaRPr>
                    </a:p>
                  </a:txBody>
                  <a:tcPr/>
                </a:tc>
                <a:extLst>
                  <a:ext uri="{0D108BD9-81ED-4DB2-BD59-A6C34878D82A}">
                    <a16:rowId xmlns:a16="http://schemas.microsoft.com/office/drawing/2014/main" val="3647672235"/>
                  </a:ext>
                </a:extLst>
              </a:tr>
              <a:tr h="370840">
                <a:tc>
                  <a:txBody>
                    <a:bodyPr/>
                    <a:lstStyle/>
                    <a:p>
                      <a:pPr algn="ctr"/>
                      <a:r>
                        <a:rPr lang="en-US" sz="1600" b="1" dirty="0">
                          <a:solidFill>
                            <a:schemeClr val="accent1"/>
                          </a:solidFill>
                        </a:rPr>
                        <a:t>2022</a:t>
                      </a:r>
                      <a:endParaRPr lang="ne-NP" sz="1600" b="1" dirty="0">
                        <a:solidFill>
                          <a:schemeClr val="accent1"/>
                        </a:solidFill>
                      </a:endParaRPr>
                    </a:p>
                  </a:txBody>
                  <a:tcPr/>
                </a:tc>
                <a:tc>
                  <a:txBody>
                    <a:bodyPr/>
                    <a:lstStyle/>
                    <a:p>
                      <a:pPr algn="ctr"/>
                      <a:r>
                        <a:rPr lang="en-US" sz="1600" b="1" dirty="0">
                          <a:solidFill>
                            <a:schemeClr val="accent1"/>
                          </a:solidFill>
                        </a:rPr>
                        <a:t>8.94</a:t>
                      </a:r>
                      <a:endParaRPr lang="ne-NP" sz="1600" b="1" dirty="0">
                        <a:solidFill>
                          <a:schemeClr val="accent1"/>
                        </a:solidFill>
                      </a:endParaRPr>
                    </a:p>
                  </a:txBody>
                  <a:tcPr/>
                </a:tc>
                <a:extLst>
                  <a:ext uri="{0D108BD9-81ED-4DB2-BD59-A6C34878D82A}">
                    <a16:rowId xmlns:a16="http://schemas.microsoft.com/office/drawing/2014/main" val="1359621529"/>
                  </a:ext>
                </a:extLst>
              </a:tr>
              <a:tr h="370840">
                <a:tc>
                  <a:txBody>
                    <a:bodyPr/>
                    <a:lstStyle/>
                    <a:p>
                      <a:pPr algn="ctr"/>
                      <a:r>
                        <a:rPr lang="en-US" sz="1600" b="1" dirty="0">
                          <a:solidFill>
                            <a:schemeClr val="accent1"/>
                          </a:solidFill>
                        </a:rPr>
                        <a:t>2025</a:t>
                      </a:r>
                      <a:endParaRPr lang="ne-NP" sz="1600" b="1" dirty="0">
                        <a:solidFill>
                          <a:schemeClr val="accent1"/>
                        </a:solidFill>
                      </a:endParaRPr>
                    </a:p>
                  </a:txBody>
                  <a:tcPr/>
                </a:tc>
                <a:tc>
                  <a:txBody>
                    <a:bodyPr/>
                    <a:lstStyle/>
                    <a:p>
                      <a:pPr algn="ctr"/>
                      <a:r>
                        <a:rPr lang="en-US" sz="1600" b="1" dirty="0">
                          <a:solidFill>
                            <a:schemeClr val="accent1"/>
                          </a:solidFill>
                        </a:rPr>
                        <a:t>7.45</a:t>
                      </a:r>
                      <a:endParaRPr lang="ne-NP" sz="1600" b="1" dirty="0">
                        <a:solidFill>
                          <a:schemeClr val="accent1"/>
                        </a:solidFill>
                      </a:endParaRPr>
                    </a:p>
                  </a:txBody>
                  <a:tcPr/>
                </a:tc>
                <a:extLst>
                  <a:ext uri="{0D108BD9-81ED-4DB2-BD59-A6C34878D82A}">
                    <a16:rowId xmlns:a16="http://schemas.microsoft.com/office/drawing/2014/main" val="2165687617"/>
                  </a:ext>
                </a:extLst>
              </a:tr>
              <a:tr h="370840">
                <a:tc>
                  <a:txBody>
                    <a:bodyPr/>
                    <a:lstStyle/>
                    <a:p>
                      <a:pPr algn="ctr"/>
                      <a:r>
                        <a:rPr lang="en-US" sz="1600" b="1" dirty="0">
                          <a:solidFill>
                            <a:schemeClr val="accent1"/>
                          </a:solidFill>
                        </a:rPr>
                        <a:t>2030</a:t>
                      </a:r>
                      <a:endParaRPr lang="ne-NP" sz="1600" b="1" dirty="0">
                        <a:solidFill>
                          <a:schemeClr val="accent1"/>
                        </a:solidFill>
                      </a:endParaRPr>
                    </a:p>
                  </a:txBody>
                  <a:tcPr/>
                </a:tc>
                <a:tc>
                  <a:txBody>
                    <a:bodyPr/>
                    <a:lstStyle/>
                    <a:p>
                      <a:pPr algn="ctr"/>
                      <a:r>
                        <a:rPr lang="en-US" sz="1600" b="1" dirty="0">
                          <a:solidFill>
                            <a:schemeClr val="accent1"/>
                          </a:solidFill>
                        </a:rPr>
                        <a:t>4.96</a:t>
                      </a:r>
                      <a:endParaRPr lang="ne-NP" sz="1600" b="1" dirty="0">
                        <a:solidFill>
                          <a:schemeClr val="accent1"/>
                        </a:solidFill>
                      </a:endParaRPr>
                    </a:p>
                  </a:txBody>
                  <a:tcPr/>
                </a:tc>
                <a:extLst>
                  <a:ext uri="{0D108BD9-81ED-4DB2-BD59-A6C34878D82A}">
                    <a16:rowId xmlns:a16="http://schemas.microsoft.com/office/drawing/2014/main" val="2893974058"/>
                  </a:ext>
                </a:extLst>
              </a:tr>
            </a:tbl>
          </a:graphicData>
        </a:graphic>
      </p:graphicFrame>
    </p:spTree>
    <p:extLst>
      <p:ext uri="{BB962C8B-B14F-4D97-AF65-F5344CB8AC3E}">
        <p14:creationId xmlns:p14="http://schemas.microsoft.com/office/powerpoint/2010/main" val="529638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5B35-9972-AF1A-4BE9-98648CFC5DCA}"/>
              </a:ext>
            </a:extLst>
          </p:cNvPr>
          <p:cNvSpPr>
            <a:spLocks noGrp="1"/>
          </p:cNvSpPr>
          <p:nvPr>
            <p:ph type="title"/>
          </p:nvPr>
        </p:nvSpPr>
        <p:spPr/>
        <p:txBody>
          <a:bodyPr>
            <a:normAutofit fontScale="90000"/>
          </a:bodyPr>
          <a:lstStyle/>
          <a:p>
            <a:br>
              <a:rPr lang="en-US"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Burden of Disease: Death in 1990 and 2021</a:t>
            </a:r>
            <a:r>
              <a:rPr lang="ne-NP" sz="3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रोगको भार परिवर्तन</a:t>
            </a:r>
            <a:br>
              <a:rPr lang="en-AU" sz="3200" dirty="0">
                <a:solidFill>
                  <a:schemeClr val="tx2"/>
                </a:solidFill>
                <a:latin typeface="Times New Roman" panose="02020603050405020304" pitchFamily="18" charset="0"/>
                <a:cs typeface="Times New Roman" panose="02020603050405020304" pitchFamily="18" charset="0"/>
              </a:rPr>
            </a:br>
            <a:endParaRPr lang="en-US" dirty="0"/>
          </a:p>
        </p:txBody>
      </p:sp>
      <p:pic>
        <p:nvPicPr>
          <p:cNvPr id="7" name="Content Placeholder 6">
            <a:extLst>
              <a:ext uri="{FF2B5EF4-FFF2-40B4-BE49-F238E27FC236}">
                <a16:creationId xmlns:a16="http://schemas.microsoft.com/office/drawing/2014/main" id="{EE2C5045-1495-35F4-FDF8-B56DC706357C}"/>
              </a:ext>
            </a:extLst>
          </p:cNvPr>
          <p:cNvPicPr>
            <a:picLocks noGrp="1" noChangeAspect="1"/>
          </p:cNvPicPr>
          <p:nvPr>
            <p:ph idx="1"/>
          </p:nvPr>
        </p:nvPicPr>
        <p:blipFill>
          <a:blip r:embed="rId2"/>
          <a:stretch>
            <a:fillRect/>
          </a:stretch>
        </p:blipFill>
        <p:spPr>
          <a:xfrm>
            <a:off x="1007919" y="1258888"/>
            <a:ext cx="10131136" cy="5487987"/>
          </a:xfrm>
          <a:prstGeom prst="rect">
            <a:avLst/>
          </a:prstGeom>
        </p:spPr>
      </p:pic>
      <p:sp>
        <p:nvSpPr>
          <p:cNvPr id="4" name="Date Placeholder 3">
            <a:extLst>
              <a:ext uri="{FF2B5EF4-FFF2-40B4-BE49-F238E27FC236}">
                <a16:creationId xmlns:a16="http://schemas.microsoft.com/office/drawing/2014/main" id="{B3CA6172-1459-9305-E603-2AC1EA97BF87}"/>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0BE790CF-4C56-B059-2D78-594BDAADA753}"/>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E262E374-BB35-39D9-23B2-663EA09D1AA9}"/>
              </a:ext>
            </a:extLst>
          </p:cNvPr>
          <p:cNvSpPr>
            <a:spLocks noGrp="1"/>
          </p:cNvSpPr>
          <p:nvPr>
            <p:ph type="sldNum" sz="quarter" idx="12"/>
          </p:nvPr>
        </p:nvSpPr>
        <p:spPr/>
        <p:txBody>
          <a:bodyPr/>
          <a:lstStyle/>
          <a:p>
            <a:fld id="{7E1AA4F7-FBBC-4AA0-8614-A5F84B8E8DBE}" type="slidenum">
              <a:rPr lang="en-US" smtClean="0"/>
              <a:t>37</a:t>
            </a:fld>
            <a:endParaRPr lang="en-US"/>
          </a:p>
        </p:txBody>
      </p:sp>
    </p:spTree>
    <p:extLst>
      <p:ext uri="{BB962C8B-B14F-4D97-AF65-F5344CB8AC3E}">
        <p14:creationId xmlns:p14="http://schemas.microsoft.com/office/powerpoint/2010/main" val="2489401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6512-F228-3BCC-03B1-7A822C3E2BF9}"/>
              </a:ext>
            </a:extLst>
          </p:cNvPr>
          <p:cNvSpPr>
            <a:spLocks noGrp="1"/>
          </p:cNvSpPr>
          <p:nvPr>
            <p:ph type="title"/>
          </p:nvPr>
        </p:nvSpPr>
        <p:spPr>
          <a:xfrm>
            <a:off x="845276" y="2323665"/>
            <a:ext cx="10240617" cy="662300"/>
          </a:xfrm>
        </p:spPr>
        <p:txBody>
          <a:bodyPr/>
          <a:lstStyle/>
          <a:p>
            <a:pPr algn="ctr"/>
            <a:r>
              <a:rPr lang="ne-NP" dirty="0"/>
              <a:t>विश्वव्यापी अभ्यास</a:t>
            </a:r>
            <a:endParaRPr lang="en-US" dirty="0"/>
          </a:p>
        </p:txBody>
      </p:sp>
      <p:sp>
        <p:nvSpPr>
          <p:cNvPr id="4" name="Date Placeholder 3">
            <a:extLst>
              <a:ext uri="{FF2B5EF4-FFF2-40B4-BE49-F238E27FC236}">
                <a16:creationId xmlns:a16="http://schemas.microsoft.com/office/drawing/2014/main" id="{9DA6BB61-DE01-F81D-8E36-C4DE41E458A3}"/>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810CC7E2-E20F-E365-3951-E5AE72DE5147}"/>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9F4BF7EF-06DA-9DA7-8853-171086E84D9B}"/>
              </a:ext>
            </a:extLst>
          </p:cNvPr>
          <p:cNvSpPr>
            <a:spLocks noGrp="1"/>
          </p:cNvSpPr>
          <p:nvPr>
            <p:ph type="sldNum" sz="quarter" idx="12"/>
          </p:nvPr>
        </p:nvSpPr>
        <p:spPr/>
        <p:txBody>
          <a:bodyPr/>
          <a:lstStyle/>
          <a:p>
            <a:fld id="{7E1AA4F7-FBBC-4AA0-8614-A5F84B8E8DBE}" type="slidenum">
              <a:rPr lang="en-US" smtClean="0"/>
              <a:t>38</a:t>
            </a:fld>
            <a:endParaRPr lang="en-US"/>
          </a:p>
        </p:txBody>
      </p:sp>
    </p:spTree>
    <p:extLst>
      <p:ext uri="{BB962C8B-B14F-4D97-AF65-F5344CB8AC3E}">
        <p14:creationId xmlns:p14="http://schemas.microsoft.com/office/powerpoint/2010/main" val="2198073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9694-D490-0A38-DC1A-970DE5A6C71A}"/>
              </a:ext>
            </a:extLst>
          </p:cNvPr>
          <p:cNvSpPr>
            <a:spLocks noGrp="1"/>
          </p:cNvSpPr>
          <p:nvPr>
            <p:ph type="title"/>
          </p:nvPr>
        </p:nvSpPr>
        <p:spPr/>
        <p:txBody>
          <a:bodyPr/>
          <a:lstStyle/>
          <a:p>
            <a:pPr algn="ctr"/>
            <a:r>
              <a:rPr lang="ne-NP" dirty="0"/>
              <a:t>कोभिड १९ मा आयुर्वेद</a:t>
            </a:r>
            <a:endParaRPr lang="en-US" dirty="0"/>
          </a:p>
        </p:txBody>
      </p:sp>
      <p:sp>
        <p:nvSpPr>
          <p:cNvPr id="4" name="Date Placeholder 3">
            <a:extLst>
              <a:ext uri="{FF2B5EF4-FFF2-40B4-BE49-F238E27FC236}">
                <a16:creationId xmlns:a16="http://schemas.microsoft.com/office/drawing/2014/main" id="{EC108E81-1BE9-B290-343B-9FC7F5580EE6}"/>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E6E188BA-F117-A543-F9C2-93335BD53507}"/>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47D381BB-7E35-92D2-7577-75A5B6E7B402}"/>
              </a:ext>
            </a:extLst>
          </p:cNvPr>
          <p:cNvSpPr>
            <a:spLocks noGrp="1"/>
          </p:cNvSpPr>
          <p:nvPr>
            <p:ph type="sldNum" sz="quarter" idx="12"/>
          </p:nvPr>
        </p:nvSpPr>
        <p:spPr/>
        <p:txBody>
          <a:bodyPr/>
          <a:lstStyle/>
          <a:p>
            <a:fld id="{7E1AA4F7-FBBC-4AA0-8614-A5F84B8E8DBE}" type="slidenum">
              <a:rPr lang="en-US" smtClean="0"/>
              <a:t>39</a:t>
            </a:fld>
            <a:endParaRPr lang="en-US"/>
          </a:p>
        </p:txBody>
      </p:sp>
      <p:pic>
        <p:nvPicPr>
          <p:cNvPr id="7" name="Content Placeholder 3" descr="Screenshot 2020-09-21 134148.png">
            <a:extLst>
              <a:ext uri="{FF2B5EF4-FFF2-40B4-BE49-F238E27FC236}">
                <a16:creationId xmlns:a16="http://schemas.microsoft.com/office/drawing/2014/main" id="{93706CAF-0534-2632-8910-1978DDB0A3D5}"/>
              </a:ext>
            </a:extLst>
          </p:cNvPr>
          <p:cNvPicPr>
            <a:picLocks noGrp="1" noChangeAspect="1"/>
          </p:cNvPicPr>
          <p:nvPr>
            <p:ph idx="1"/>
          </p:nvPr>
        </p:nvPicPr>
        <p:blipFill>
          <a:blip r:embed="rId2"/>
          <a:stretch>
            <a:fillRect/>
          </a:stretch>
        </p:blipFill>
        <p:spPr>
          <a:xfrm>
            <a:off x="1631069" y="1298864"/>
            <a:ext cx="7948387" cy="4771231"/>
          </a:xfrm>
          <a:prstGeom prst="rect">
            <a:avLst/>
          </a:prstGeom>
        </p:spPr>
      </p:pic>
    </p:spTree>
    <p:extLst>
      <p:ext uri="{BB962C8B-B14F-4D97-AF65-F5344CB8AC3E}">
        <p14:creationId xmlns:p14="http://schemas.microsoft.com/office/powerpoint/2010/main" val="60224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EBF-028A-0851-5691-C1371E4C5105}"/>
              </a:ext>
            </a:extLst>
          </p:cNvPr>
          <p:cNvSpPr>
            <a:spLocks noGrp="1"/>
          </p:cNvSpPr>
          <p:nvPr>
            <p:ph type="title"/>
          </p:nvPr>
        </p:nvSpPr>
        <p:spPr>
          <a:xfrm>
            <a:off x="975691" y="2500310"/>
            <a:ext cx="10240617" cy="1458626"/>
          </a:xfrm>
        </p:spPr>
        <p:txBody>
          <a:bodyPr>
            <a:normAutofit/>
          </a:bodyPr>
          <a:lstStyle/>
          <a:p>
            <a:pPr algn="ctr"/>
            <a:r>
              <a:rPr lang="ne-NP" sz="4800" dirty="0"/>
              <a:t>के हो त दिगो विकास</a:t>
            </a:r>
            <a:r>
              <a:rPr lang="en-US" sz="4800" dirty="0"/>
              <a:t>?</a:t>
            </a:r>
          </a:p>
        </p:txBody>
      </p:sp>
      <p:sp>
        <p:nvSpPr>
          <p:cNvPr id="4" name="Date Placeholder 3">
            <a:extLst>
              <a:ext uri="{FF2B5EF4-FFF2-40B4-BE49-F238E27FC236}">
                <a16:creationId xmlns:a16="http://schemas.microsoft.com/office/drawing/2014/main" id="{5362CA1D-D851-159C-40EA-C79268C18318}"/>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B5F45972-8BD7-56AF-EF99-DE0EC899E5B5}"/>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6783B84F-00C6-3D04-661A-7E95B55EFD08}"/>
              </a:ext>
            </a:extLst>
          </p:cNvPr>
          <p:cNvSpPr>
            <a:spLocks noGrp="1"/>
          </p:cNvSpPr>
          <p:nvPr>
            <p:ph type="sldNum" sz="quarter" idx="12"/>
          </p:nvPr>
        </p:nvSpPr>
        <p:spPr/>
        <p:txBody>
          <a:bodyPr/>
          <a:lstStyle/>
          <a:p>
            <a:fld id="{7E1AA4F7-FBBC-4AA0-8614-A5F84B8E8DBE}" type="slidenum">
              <a:rPr lang="en-US" smtClean="0"/>
              <a:t>4</a:t>
            </a:fld>
            <a:endParaRPr lang="en-US"/>
          </a:p>
        </p:txBody>
      </p:sp>
    </p:spTree>
    <p:extLst>
      <p:ext uri="{BB962C8B-B14F-4D97-AF65-F5344CB8AC3E}">
        <p14:creationId xmlns:p14="http://schemas.microsoft.com/office/powerpoint/2010/main" val="2868547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9F11-844A-FE00-A57E-22A83E4C6BB4}"/>
              </a:ext>
            </a:extLst>
          </p:cNvPr>
          <p:cNvSpPr>
            <a:spLocks noGrp="1"/>
          </p:cNvSpPr>
          <p:nvPr>
            <p:ph type="title"/>
          </p:nvPr>
        </p:nvSpPr>
        <p:spPr/>
        <p:txBody>
          <a:bodyPr/>
          <a:lstStyle/>
          <a:p>
            <a:pPr algn="ctr"/>
            <a:r>
              <a:rPr lang="ne-NP" dirty="0"/>
              <a:t>योगद्बारा मानसिक स्वास्थ्य</a:t>
            </a:r>
            <a:endParaRPr lang="en-US" dirty="0"/>
          </a:p>
        </p:txBody>
      </p:sp>
      <p:sp>
        <p:nvSpPr>
          <p:cNvPr id="3" name="Content Placeholder 2">
            <a:extLst>
              <a:ext uri="{FF2B5EF4-FFF2-40B4-BE49-F238E27FC236}">
                <a16:creationId xmlns:a16="http://schemas.microsoft.com/office/drawing/2014/main" id="{D337497E-019C-6DA7-C3CD-8F16034B6966}"/>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47D856A0-EB49-C71C-5EA8-6064023E42BE}"/>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EED1FF04-A797-441E-B775-3F4F1C1806DE}"/>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FA5E0F5A-BE86-4BBF-4451-CC6E70CB05E5}"/>
              </a:ext>
            </a:extLst>
          </p:cNvPr>
          <p:cNvSpPr>
            <a:spLocks noGrp="1"/>
          </p:cNvSpPr>
          <p:nvPr>
            <p:ph type="sldNum" sz="quarter" idx="12"/>
          </p:nvPr>
        </p:nvSpPr>
        <p:spPr/>
        <p:txBody>
          <a:bodyPr/>
          <a:lstStyle/>
          <a:p>
            <a:fld id="{7E1AA4F7-FBBC-4AA0-8614-A5F84B8E8DBE}" type="slidenum">
              <a:rPr lang="en-US" smtClean="0"/>
              <a:t>40</a:t>
            </a:fld>
            <a:endParaRPr lang="en-US"/>
          </a:p>
        </p:txBody>
      </p:sp>
      <p:pic>
        <p:nvPicPr>
          <p:cNvPr id="7" name="Content Placeholder 3" descr="Screenshot 2020-09-21 141624.png">
            <a:extLst>
              <a:ext uri="{FF2B5EF4-FFF2-40B4-BE49-F238E27FC236}">
                <a16:creationId xmlns:a16="http://schemas.microsoft.com/office/drawing/2014/main" id="{574C0CE4-B74B-EE30-89C8-068DD9DD617A}"/>
              </a:ext>
            </a:extLst>
          </p:cNvPr>
          <p:cNvPicPr>
            <a:picLocks noChangeAspect="1"/>
          </p:cNvPicPr>
          <p:nvPr/>
        </p:nvPicPr>
        <p:blipFill>
          <a:blip r:embed="rId2"/>
          <a:stretch>
            <a:fillRect/>
          </a:stretch>
        </p:blipFill>
        <p:spPr>
          <a:xfrm>
            <a:off x="1426013" y="1400219"/>
            <a:ext cx="8798641" cy="4865372"/>
          </a:xfrm>
          <a:prstGeom prst="rect">
            <a:avLst/>
          </a:prstGeom>
        </p:spPr>
      </p:pic>
    </p:spTree>
    <p:extLst>
      <p:ext uri="{BB962C8B-B14F-4D97-AF65-F5344CB8AC3E}">
        <p14:creationId xmlns:p14="http://schemas.microsoft.com/office/powerpoint/2010/main" val="1970436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B215-F521-6820-DD9F-6520DBD71DE5}"/>
              </a:ext>
            </a:extLst>
          </p:cNvPr>
          <p:cNvSpPr>
            <a:spLocks noGrp="1"/>
          </p:cNvSpPr>
          <p:nvPr>
            <p:ph type="title"/>
          </p:nvPr>
        </p:nvSpPr>
        <p:spPr/>
        <p:txBody>
          <a:bodyPr/>
          <a:lstStyle/>
          <a:p>
            <a:pPr algn="ctr"/>
            <a:r>
              <a:rPr lang="ne-NP" dirty="0"/>
              <a:t>नागरिक आरोग्य सेवा कार्यक्रमका</a:t>
            </a:r>
            <a:endParaRPr lang="en-US" dirty="0"/>
          </a:p>
        </p:txBody>
      </p:sp>
      <p:sp>
        <p:nvSpPr>
          <p:cNvPr id="3" name="Content Placeholder 2">
            <a:extLst>
              <a:ext uri="{FF2B5EF4-FFF2-40B4-BE49-F238E27FC236}">
                <a16:creationId xmlns:a16="http://schemas.microsoft.com/office/drawing/2014/main" id="{8B418A5D-41D7-EC72-1172-D4610E695C61}"/>
              </a:ext>
            </a:extLst>
          </p:cNvPr>
          <p:cNvSpPr>
            <a:spLocks noGrp="1"/>
          </p:cNvSpPr>
          <p:nvPr>
            <p:ph idx="1"/>
          </p:nvPr>
        </p:nvSpPr>
        <p:spPr/>
        <p:txBody>
          <a:bodyPr/>
          <a:lstStyle/>
          <a:p>
            <a:r>
              <a:rPr lang="ne-NP" sz="3600" dirty="0"/>
              <a:t>सामाजिक असल अभ्यास </a:t>
            </a:r>
            <a:r>
              <a:rPr lang="en-US" sz="3600" dirty="0"/>
              <a:t>(</a:t>
            </a:r>
            <a:r>
              <a:rPr lang="ne-NP" sz="3600" dirty="0"/>
              <a:t>कुलत तथा दुर्व्यसनी त्याग</a:t>
            </a:r>
            <a:r>
              <a:rPr lang="en-US" sz="3600" dirty="0"/>
              <a:t>,</a:t>
            </a:r>
            <a:r>
              <a:rPr lang="ne-NP" sz="3600" dirty="0"/>
              <a:t> मदिरा तथा सूर्तिजन्य पदार्थ</a:t>
            </a:r>
            <a:r>
              <a:rPr lang="en-US" sz="3600" dirty="0"/>
              <a:t>,</a:t>
            </a:r>
            <a:r>
              <a:rPr lang="ne-NP" sz="3600" dirty="0"/>
              <a:t> सहिष्णुता</a:t>
            </a:r>
            <a:r>
              <a:rPr lang="en-US" sz="3600" dirty="0"/>
              <a:t>,</a:t>
            </a:r>
            <a:endParaRPr lang="ne-NP" sz="3600" dirty="0"/>
          </a:p>
          <a:p>
            <a:r>
              <a:rPr lang="ne-NP" sz="3600" dirty="0"/>
              <a:t>जीवनपथमा आधारित स्वास्थ्य</a:t>
            </a:r>
            <a:endParaRPr lang="en-US" sz="3600" dirty="0"/>
          </a:p>
          <a:p>
            <a:r>
              <a:rPr lang="ne-NP" sz="3600" dirty="0"/>
              <a:t> स्वास्थ्य अभियान</a:t>
            </a:r>
          </a:p>
          <a:p>
            <a:r>
              <a:rPr lang="ne-NP" sz="3600" dirty="0"/>
              <a:t>पोषण तथा सरसफाई</a:t>
            </a:r>
          </a:p>
          <a:p>
            <a:r>
              <a:rPr lang="ne-NP" sz="3600" dirty="0"/>
              <a:t>स्थानीय जडिबुटीद्बारा प्राथमिक स्वास्थ्य रक्षा</a:t>
            </a:r>
          </a:p>
          <a:p>
            <a:endParaRPr lang="ne-NP" dirty="0"/>
          </a:p>
          <a:p>
            <a:endParaRPr lang="en-US" dirty="0"/>
          </a:p>
        </p:txBody>
      </p:sp>
      <p:sp>
        <p:nvSpPr>
          <p:cNvPr id="4" name="Date Placeholder 3">
            <a:extLst>
              <a:ext uri="{FF2B5EF4-FFF2-40B4-BE49-F238E27FC236}">
                <a16:creationId xmlns:a16="http://schemas.microsoft.com/office/drawing/2014/main" id="{65D23EF2-867A-6138-9116-7ABC50CBB0F8}"/>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94350DB8-AECB-7DBE-D55F-5C4C41DA152E}"/>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8D3B2611-D25B-BA29-0646-349BAE373B5E}"/>
              </a:ext>
            </a:extLst>
          </p:cNvPr>
          <p:cNvSpPr>
            <a:spLocks noGrp="1"/>
          </p:cNvSpPr>
          <p:nvPr>
            <p:ph type="sldNum" sz="quarter" idx="12"/>
          </p:nvPr>
        </p:nvSpPr>
        <p:spPr/>
        <p:txBody>
          <a:bodyPr/>
          <a:lstStyle/>
          <a:p>
            <a:fld id="{7E1AA4F7-FBBC-4AA0-8614-A5F84B8E8DBE}" type="slidenum">
              <a:rPr lang="en-US" smtClean="0"/>
              <a:t>41</a:t>
            </a:fld>
            <a:endParaRPr lang="en-US"/>
          </a:p>
        </p:txBody>
      </p:sp>
    </p:spTree>
    <p:extLst>
      <p:ext uri="{BB962C8B-B14F-4D97-AF65-F5344CB8AC3E}">
        <p14:creationId xmlns:p14="http://schemas.microsoft.com/office/powerpoint/2010/main" val="234024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B968-73C7-CC78-30FE-06216272DF41}"/>
              </a:ext>
            </a:extLst>
          </p:cNvPr>
          <p:cNvSpPr>
            <a:spLocks noGrp="1"/>
          </p:cNvSpPr>
          <p:nvPr>
            <p:ph type="title"/>
          </p:nvPr>
        </p:nvSpPr>
        <p:spPr/>
        <p:txBody>
          <a:bodyPr/>
          <a:lstStyle/>
          <a:p>
            <a:r>
              <a:rPr lang="ne-NP" dirty="0"/>
              <a:t>के तपाँईलाई थाहा छ</a:t>
            </a:r>
            <a:r>
              <a:rPr lang="en-US" dirty="0"/>
              <a:t> ?   </a:t>
            </a:r>
            <a:r>
              <a:rPr lang="ne-NP" dirty="0"/>
              <a:t>यो कुन पर्वसँग सम्बन्धित छ</a:t>
            </a:r>
            <a:r>
              <a:rPr lang="en-US" dirty="0"/>
              <a:t> ?</a:t>
            </a:r>
          </a:p>
        </p:txBody>
      </p:sp>
      <p:sp>
        <p:nvSpPr>
          <p:cNvPr id="4" name="Date Placeholder 3">
            <a:extLst>
              <a:ext uri="{FF2B5EF4-FFF2-40B4-BE49-F238E27FC236}">
                <a16:creationId xmlns:a16="http://schemas.microsoft.com/office/drawing/2014/main" id="{00B00856-8598-199C-F184-C6E1FA1AC0AE}"/>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18A6450F-88A3-7D94-4A1F-3A3BBF8797DD}"/>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DC902CE7-4296-E4BE-7150-B8EE1BFFE18C}"/>
              </a:ext>
            </a:extLst>
          </p:cNvPr>
          <p:cNvSpPr>
            <a:spLocks noGrp="1"/>
          </p:cNvSpPr>
          <p:nvPr>
            <p:ph type="sldNum" sz="quarter" idx="12"/>
          </p:nvPr>
        </p:nvSpPr>
        <p:spPr/>
        <p:txBody>
          <a:bodyPr/>
          <a:lstStyle/>
          <a:p>
            <a:fld id="{7E1AA4F7-FBBC-4AA0-8614-A5F84B8E8DBE}" type="slidenum">
              <a:rPr lang="en-US" smtClean="0"/>
              <a:t>42</a:t>
            </a:fld>
            <a:endParaRPr lang="en-US"/>
          </a:p>
        </p:txBody>
      </p:sp>
      <p:pic>
        <p:nvPicPr>
          <p:cNvPr id="7" name="Content Placeholder 4" descr="FB_IMG_1591010666820.jpg">
            <a:extLst>
              <a:ext uri="{FF2B5EF4-FFF2-40B4-BE49-F238E27FC236}">
                <a16:creationId xmlns:a16="http://schemas.microsoft.com/office/drawing/2014/main" id="{7DABF553-C64B-FD3A-7AEB-15EC2A136842}"/>
              </a:ext>
            </a:extLst>
          </p:cNvPr>
          <p:cNvPicPr>
            <a:picLocks noGrp="1" noChangeAspect="1"/>
          </p:cNvPicPr>
          <p:nvPr>
            <p:ph idx="1"/>
          </p:nvPr>
        </p:nvPicPr>
        <p:blipFill>
          <a:blip r:embed="rId2"/>
          <a:stretch>
            <a:fillRect/>
          </a:stretch>
        </p:blipFill>
        <p:spPr>
          <a:xfrm>
            <a:off x="595894" y="1255670"/>
            <a:ext cx="3602033" cy="4816052"/>
          </a:xfrm>
        </p:spPr>
      </p:pic>
      <p:pic>
        <p:nvPicPr>
          <p:cNvPr id="3" name="Picture 2">
            <a:extLst>
              <a:ext uri="{FF2B5EF4-FFF2-40B4-BE49-F238E27FC236}">
                <a16:creationId xmlns:a16="http://schemas.microsoft.com/office/drawing/2014/main" id="{8122F747-95E7-E4F2-4AE0-488F0D8C60AF}"/>
              </a:ext>
            </a:extLst>
          </p:cNvPr>
          <p:cNvPicPr>
            <a:picLocks noChangeAspect="1"/>
          </p:cNvPicPr>
          <p:nvPr/>
        </p:nvPicPr>
        <p:blipFill>
          <a:blip r:embed="rId3"/>
          <a:stretch>
            <a:fillRect/>
          </a:stretch>
        </p:blipFill>
        <p:spPr>
          <a:xfrm>
            <a:off x="6029768" y="1196902"/>
            <a:ext cx="4572000" cy="2143125"/>
          </a:xfrm>
          <a:prstGeom prst="rect">
            <a:avLst/>
          </a:prstGeom>
        </p:spPr>
      </p:pic>
      <p:pic>
        <p:nvPicPr>
          <p:cNvPr id="8" name="Picture 7">
            <a:extLst>
              <a:ext uri="{FF2B5EF4-FFF2-40B4-BE49-F238E27FC236}">
                <a16:creationId xmlns:a16="http://schemas.microsoft.com/office/drawing/2014/main" id="{C993EA09-77A5-5FAB-281B-6B5A5C155C54}"/>
              </a:ext>
            </a:extLst>
          </p:cNvPr>
          <p:cNvPicPr>
            <a:picLocks noChangeAspect="1"/>
          </p:cNvPicPr>
          <p:nvPr/>
        </p:nvPicPr>
        <p:blipFill>
          <a:blip r:embed="rId4"/>
          <a:stretch>
            <a:fillRect/>
          </a:stretch>
        </p:blipFill>
        <p:spPr>
          <a:xfrm>
            <a:off x="8315768" y="3777222"/>
            <a:ext cx="3324121" cy="1944724"/>
          </a:xfrm>
          <a:prstGeom prst="rect">
            <a:avLst/>
          </a:prstGeom>
        </p:spPr>
      </p:pic>
      <p:pic>
        <p:nvPicPr>
          <p:cNvPr id="9" name="Picture 8">
            <a:extLst>
              <a:ext uri="{FF2B5EF4-FFF2-40B4-BE49-F238E27FC236}">
                <a16:creationId xmlns:a16="http://schemas.microsoft.com/office/drawing/2014/main" id="{DBEABA9B-1101-8464-7141-95DBF8355863}"/>
              </a:ext>
            </a:extLst>
          </p:cNvPr>
          <p:cNvPicPr>
            <a:picLocks noChangeAspect="1"/>
          </p:cNvPicPr>
          <p:nvPr/>
        </p:nvPicPr>
        <p:blipFill>
          <a:blip r:embed="rId5"/>
          <a:stretch>
            <a:fillRect/>
          </a:stretch>
        </p:blipFill>
        <p:spPr>
          <a:xfrm>
            <a:off x="4467103" y="3790217"/>
            <a:ext cx="3526972" cy="2143125"/>
          </a:xfrm>
          <a:prstGeom prst="rect">
            <a:avLst/>
          </a:prstGeom>
        </p:spPr>
      </p:pic>
    </p:spTree>
    <p:extLst>
      <p:ext uri="{BB962C8B-B14F-4D97-AF65-F5344CB8AC3E}">
        <p14:creationId xmlns:p14="http://schemas.microsoft.com/office/powerpoint/2010/main" val="173688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C5BCA0-ACFE-5D3B-2DD1-F2B3A657A97E}"/>
              </a:ext>
            </a:extLst>
          </p:cNvPr>
          <p:cNvSpPr>
            <a:spLocks noGrp="1"/>
          </p:cNvSpPr>
          <p:nvPr>
            <p:ph type="title"/>
          </p:nvPr>
        </p:nvSpPr>
        <p:spPr>
          <a:xfrm>
            <a:off x="2140527" y="110401"/>
            <a:ext cx="7304809" cy="662300"/>
          </a:xfrm>
        </p:spPr>
        <p:txBody>
          <a:bodyPr/>
          <a:lstStyle/>
          <a:p>
            <a:r>
              <a:rPr lang="ne-NP" dirty="0"/>
              <a:t>                       खाद्य पिरामिड</a:t>
            </a:r>
            <a:endParaRPr lang="en-US" dirty="0"/>
          </a:p>
        </p:txBody>
      </p:sp>
      <p:sp>
        <p:nvSpPr>
          <p:cNvPr id="14" name="Content Placeholder 13">
            <a:extLst>
              <a:ext uri="{FF2B5EF4-FFF2-40B4-BE49-F238E27FC236}">
                <a16:creationId xmlns:a16="http://schemas.microsoft.com/office/drawing/2014/main" id="{17DE0F91-AC1B-107F-88D3-0F598049B02E}"/>
              </a:ext>
            </a:extLst>
          </p:cNvPr>
          <p:cNvSpPr>
            <a:spLocks noGrp="1"/>
          </p:cNvSpPr>
          <p:nvPr>
            <p:ph idx="1"/>
          </p:nvPr>
        </p:nvSpPr>
        <p:spPr/>
        <p:txBody>
          <a:bodyPr>
            <a:normAutofit/>
          </a:bodyPr>
          <a:lstStyle/>
          <a:p>
            <a:r>
              <a:rPr lang="ne-NP" sz="3600" dirty="0"/>
              <a:t>सर्व रसभ्यासं बलकराणां श्रेष्ठं।।</a:t>
            </a:r>
            <a:r>
              <a:rPr lang="en-US" sz="3600" dirty="0"/>
              <a:t> </a:t>
            </a:r>
            <a:endParaRPr lang="ne-NP" sz="3600" dirty="0"/>
          </a:p>
          <a:p>
            <a:r>
              <a:rPr lang="ne-NP" sz="3600" dirty="0"/>
              <a:t>खाद्य विविधता </a:t>
            </a:r>
            <a:r>
              <a:rPr lang="en-US" sz="3600" dirty="0"/>
              <a:t>(</a:t>
            </a:r>
            <a:r>
              <a:rPr lang="ne-NP" sz="3600" dirty="0"/>
              <a:t> </a:t>
            </a:r>
            <a:r>
              <a:rPr lang="en-US" sz="3600" dirty="0"/>
              <a:t>Food diversity)</a:t>
            </a:r>
          </a:p>
        </p:txBody>
      </p:sp>
      <p:sp>
        <p:nvSpPr>
          <p:cNvPr id="4" name="Date Placeholder 3">
            <a:extLst>
              <a:ext uri="{FF2B5EF4-FFF2-40B4-BE49-F238E27FC236}">
                <a16:creationId xmlns:a16="http://schemas.microsoft.com/office/drawing/2014/main" id="{62F55623-8E64-532D-F47E-6196E863F51D}"/>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FFAF6640-EF35-7857-9D66-281C211242B9}"/>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4A092ED5-C3B2-532D-6351-7B07A18C3B6F}"/>
              </a:ext>
            </a:extLst>
          </p:cNvPr>
          <p:cNvSpPr>
            <a:spLocks noGrp="1"/>
          </p:cNvSpPr>
          <p:nvPr>
            <p:ph type="sldNum" sz="quarter" idx="12"/>
          </p:nvPr>
        </p:nvSpPr>
        <p:spPr/>
        <p:txBody>
          <a:bodyPr/>
          <a:lstStyle/>
          <a:p>
            <a:fld id="{7E1AA4F7-FBBC-4AA0-8614-A5F84B8E8DBE}" type="slidenum">
              <a:rPr lang="en-US" smtClean="0"/>
              <a:t>43</a:t>
            </a:fld>
            <a:endParaRPr lang="en-US"/>
          </a:p>
        </p:txBody>
      </p:sp>
      <p:pic>
        <p:nvPicPr>
          <p:cNvPr id="18" name="Picture 17">
            <a:extLst>
              <a:ext uri="{FF2B5EF4-FFF2-40B4-BE49-F238E27FC236}">
                <a16:creationId xmlns:a16="http://schemas.microsoft.com/office/drawing/2014/main" id="{DD5B4394-62E1-AF7B-1749-473D3304655C}"/>
              </a:ext>
            </a:extLst>
          </p:cNvPr>
          <p:cNvPicPr>
            <a:picLocks noChangeAspect="1"/>
          </p:cNvPicPr>
          <p:nvPr/>
        </p:nvPicPr>
        <p:blipFill>
          <a:blip r:embed="rId2"/>
          <a:stretch>
            <a:fillRect/>
          </a:stretch>
        </p:blipFill>
        <p:spPr>
          <a:xfrm>
            <a:off x="5648765" y="1689439"/>
            <a:ext cx="4553533" cy="4374573"/>
          </a:xfrm>
          <a:prstGeom prst="rect">
            <a:avLst/>
          </a:prstGeom>
        </p:spPr>
      </p:pic>
    </p:spTree>
    <p:extLst>
      <p:ext uri="{BB962C8B-B14F-4D97-AF65-F5344CB8AC3E}">
        <p14:creationId xmlns:p14="http://schemas.microsoft.com/office/powerpoint/2010/main" val="1535406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478F-3262-8888-DC07-BDE866236542}"/>
              </a:ext>
            </a:extLst>
          </p:cNvPr>
          <p:cNvSpPr>
            <a:spLocks noGrp="1"/>
          </p:cNvSpPr>
          <p:nvPr>
            <p:ph type="title"/>
          </p:nvPr>
        </p:nvSpPr>
        <p:spPr/>
        <p:txBody>
          <a:bodyPr/>
          <a:lstStyle/>
          <a:p>
            <a:r>
              <a:rPr lang="ne-NP" dirty="0"/>
              <a:t>सार संक्षेप सन्देश- स्वस्थ नेपाल</a:t>
            </a:r>
            <a:r>
              <a:rPr lang="en-US" dirty="0"/>
              <a:t>,</a:t>
            </a:r>
            <a:r>
              <a:rPr lang="ne-NP" dirty="0"/>
              <a:t> सुखी नेपाली</a:t>
            </a:r>
            <a:endParaRPr lang="en-US" dirty="0"/>
          </a:p>
        </p:txBody>
      </p:sp>
      <p:sp>
        <p:nvSpPr>
          <p:cNvPr id="3" name="Content Placeholder 2">
            <a:extLst>
              <a:ext uri="{FF2B5EF4-FFF2-40B4-BE49-F238E27FC236}">
                <a16:creationId xmlns:a16="http://schemas.microsoft.com/office/drawing/2014/main" id="{DD14D46C-23FB-DC9D-5700-0EC48E18610C}"/>
              </a:ext>
            </a:extLst>
          </p:cNvPr>
          <p:cNvSpPr>
            <a:spLocks noGrp="1"/>
          </p:cNvSpPr>
          <p:nvPr>
            <p:ph idx="1"/>
          </p:nvPr>
        </p:nvSpPr>
        <p:spPr/>
        <p:txBody>
          <a:bodyPr/>
          <a:lstStyle/>
          <a:p>
            <a:r>
              <a:rPr lang="ne-NP" dirty="0"/>
              <a:t>त्रय उपस्तम्भ – जीवनका तीन खम्बा </a:t>
            </a:r>
            <a:r>
              <a:rPr lang="en-US" dirty="0"/>
              <a:t>(</a:t>
            </a:r>
            <a:r>
              <a:rPr lang="ne-NP" dirty="0"/>
              <a:t>आहार निद्रा र ब्रह्मचर्य</a:t>
            </a:r>
            <a:r>
              <a:rPr lang="en-US" dirty="0"/>
              <a:t>)</a:t>
            </a:r>
            <a:endParaRPr lang="ne-NP" dirty="0"/>
          </a:p>
          <a:p>
            <a:endParaRPr lang="ne-NP" dirty="0"/>
          </a:p>
          <a:p>
            <a:r>
              <a:rPr lang="ne-NP" dirty="0"/>
              <a:t>काल भोजनं र व्यायाम स्थैर्यकराणां श्रेष्ठं</a:t>
            </a:r>
            <a:r>
              <a:rPr lang="en-US" dirty="0"/>
              <a:t> (</a:t>
            </a:r>
            <a:r>
              <a:rPr lang="ne-NP" dirty="0"/>
              <a:t> समय बेलामा खाना खाने र दिनहुँ शारीरिक व्यायाम गर्ने</a:t>
            </a:r>
          </a:p>
          <a:p>
            <a:endParaRPr lang="ne-NP" dirty="0"/>
          </a:p>
          <a:p>
            <a:r>
              <a:rPr lang="ne-NP" dirty="0"/>
              <a:t>दिनचर्या </a:t>
            </a:r>
            <a:r>
              <a:rPr lang="en-US" dirty="0"/>
              <a:t>(</a:t>
            </a:r>
            <a:r>
              <a:rPr lang="ne-NP" dirty="0"/>
              <a:t> जैविक घडी अनुसार दिनमा गरिने</a:t>
            </a:r>
            <a:r>
              <a:rPr lang="en-US" dirty="0"/>
              <a:t> </a:t>
            </a:r>
            <a:r>
              <a:rPr lang="ne-NP" dirty="0"/>
              <a:t>आहार विहार सम्बन्धी कार्यहरु</a:t>
            </a:r>
            <a:r>
              <a:rPr lang="en-US" dirty="0"/>
              <a:t>)</a:t>
            </a:r>
            <a:endParaRPr lang="ne-NP" dirty="0"/>
          </a:p>
          <a:p>
            <a:endParaRPr lang="ne-NP" dirty="0"/>
          </a:p>
          <a:p>
            <a:r>
              <a:rPr lang="ne-NP" dirty="0"/>
              <a:t>ऋतुचर्या </a:t>
            </a:r>
            <a:r>
              <a:rPr lang="en-US" dirty="0"/>
              <a:t>(</a:t>
            </a:r>
            <a:r>
              <a:rPr lang="ne-NP" dirty="0"/>
              <a:t>ऋतुकाल अनुसार गरिने आहार विहारहरु</a:t>
            </a:r>
            <a:r>
              <a:rPr lang="en-US" dirty="0"/>
              <a:t>)</a:t>
            </a:r>
            <a:endParaRPr lang="ne-NP" dirty="0"/>
          </a:p>
          <a:p>
            <a:endParaRPr lang="ne-NP" dirty="0"/>
          </a:p>
          <a:p>
            <a:r>
              <a:rPr lang="ne-NP" dirty="0"/>
              <a:t>आवधिक शरीर संशोधन </a:t>
            </a:r>
            <a:r>
              <a:rPr lang="en-US" dirty="0"/>
              <a:t>( </a:t>
            </a:r>
            <a:r>
              <a:rPr lang="ne-NP" dirty="0"/>
              <a:t>शरीरलाई समय समयमा हेरचाह र संभार</a:t>
            </a:r>
            <a:r>
              <a:rPr lang="en-US" dirty="0"/>
              <a:t>)</a:t>
            </a:r>
          </a:p>
        </p:txBody>
      </p:sp>
      <p:sp>
        <p:nvSpPr>
          <p:cNvPr id="4" name="Date Placeholder 3">
            <a:extLst>
              <a:ext uri="{FF2B5EF4-FFF2-40B4-BE49-F238E27FC236}">
                <a16:creationId xmlns:a16="http://schemas.microsoft.com/office/drawing/2014/main" id="{8D4D9FBD-F0F6-70D9-73A0-CF5090416B07}"/>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0B5ACA6D-67DE-AEE3-1767-1BC1CE6C167C}"/>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CF37BF15-05C4-3448-D77B-A19862B78CCE}"/>
              </a:ext>
            </a:extLst>
          </p:cNvPr>
          <p:cNvSpPr>
            <a:spLocks noGrp="1"/>
          </p:cNvSpPr>
          <p:nvPr>
            <p:ph type="sldNum" sz="quarter" idx="12"/>
          </p:nvPr>
        </p:nvSpPr>
        <p:spPr/>
        <p:txBody>
          <a:bodyPr/>
          <a:lstStyle/>
          <a:p>
            <a:fld id="{7E1AA4F7-FBBC-4AA0-8614-A5F84B8E8DBE}" type="slidenum">
              <a:rPr lang="en-US" smtClean="0"/>
              <a:t>44</a:t>
            </a:fld>
            <a:endParaRPr lang="en-US"/>
          </a:p>
        </p:txBody>
      </p:sp>
    </p:spTree>
    <p:extLst>
      <p:ext uri="{BB962C8B-B14F-4D97-AF65-F5344CB8AC3E}">
        <p14:creationId xmlns:p14="http://schemas.microsoft.com/office/powerpoint/2010/main" val="1730025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0A0B-FD0A-7EC8-27B0-B68319417A1E}"/>
              </a:ext>
            </a:extLst>
          </p:cNvPr>
          <p:cNvSpPr>
            <a:spLocks noGrp="1"/>
          </p:cNvSpPr>
          <p:nvPr>
            <p:ph type="title"/>
          </p:nvPr>
        </p:nvSpPr>
        <p:spPr>
          <a:xfrm>
            <a:off x="2421082" y="110401"/>
            <a:ext cx="8001000" cy="662300"/>
          </a:xfrm>
        </p:spPr>
        <p:txBody>
          <a:bodyPr>
            <a:normAutofit/>
          </a:bodyPr>
          <a:lstStyle/>
          <a:p>
            <a:pPr algn="ctr"/>
            <a:r>
              <a:rPr lang="ne-NP" dirty="0"/>
              <a:t>गुरु मन्त्र</a:t>
            </a:r>
            <a:endParaRPr lang="en-US" dirty="0"/>
          </a:p>
        </p:txBody>
      </p:sp>
      <p:sp>
        <p:nvSpPr>
          <p:cNvPr id="3" name="Content Placeholder 2">
            <a:extLst>
              <a:ext uri="{FF2B5EF4-FFF2-40B4-BE49-F238E27FC236}">
                <a16:creationId xmlns:a16="http://schemas.microsoft.com/office/drawing/2014/main" id="{04CA87D5-2C0E-5845-8629-BC58C9A0A227}"/>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8E52BBDC-ACBC-96F5-4319-51CF90071683}"/>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28FAF93A-94C2-CE4F-E2ED-8649E4B8A67F}"/>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FA50B9F8-F89B-CCB2-3233-D8B4CC9AED0C}"/>
              </a:ext>
            </a:extLst>
          </p:cNvPr>
          <p:cNvSpPr>
            <a:spLocks noGrp="1"/>
          </p:cNvSpPr>
          <p:nvPr>
            <p:ph type="sldNum" sz="quarter" idx="12"/>
          </p:nvPr>
        </p:nvSpPr>
        <p:spPr/>
        <p:txBody>
          <a:bodyPr/>
          <a:lstStyle/>
          <a:p>
            <a:fld id="{7E1AA4F7-FBBC-4AA0-8614-A5F84B8E8DBE}" type="slidenum">
              <a:rPr lang="en-US" smtClean="0"/>
              <a:t>45</a:t>
            </a:fld>
            <a:endParaRPr lang="en-US"/>
          </a:p>
        </p:txBody>
      </p:sp>
      <p:pic>
        <p:nvPicPr>
          <p:cNvPr id="7" name="Content Placeholder 6" descr="155192589_10158488481924965_500962686569798978_n.jpg">
            <a:extLst>
              <a:ext uri="{FF2B5EF4-FFF2-40B4-BE49-F238E27FC236}">
                <a16:creationId xmlns:a16="http://schemas.microsoft.com/office/drawing/2014/main" id="{BF7BFCAC-F1AD-FD15-6029-21D699C03415}"/>
              </a:ext>
            </a:extLst>
          </p:cNvPr>
          <p:cNvPicPr>
            <a:picLocks noChangeAspect="1"/>
          </p:cNvPicPr>
          <p:nvPr/>
        </p:nvPicPr>
        <p:blipFill>
          <a:blip r:embed="rId2"/>
          <a:stretch>
            <a:fillRect/>
          </a:stretch>
        </p:blipFill>
        <p:spPr>
          <a:xfrm>
            <a:off x="2765490" y="1141480"/>
            <a:ext cx="5489023" cy="5489023"/>
          </a:xfrm>
          <a:prstGeom prst="rect">
            <a:avLst/>
          </a:prstGeom>
        </p:spPr>
      </p:pic>
    </p:spTree>
    <p:extLst>
      <p:ext uri="{BB962C8B-B14F-4D97-AF65-F5344CB8AC3E}">
        <p14:creationId xmlns:p14="http://schemas.microsoft.com/office/powerpoint/2010/main" val="46291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6501-C12B-5452-B64F-64CAFA6D81FE}"/>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5B6D300-9486-B2C7-5BA4-C26C59F4008E}"/>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CAA1EBB0-7701-3414-A2DF-F8642A0B9FA8}"/>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2263FB40-CE6F-8176-C873-4FDA9E14E593}"/>
              </a:ext>
            </a:extLst>
          </p:cNvPr>
          <p:cNvSpPr>
            <a:spLocks noGrp="1"/>
          </p:cNvSpPr>
          <p:nvPr>
            <p:ph type="sldNum" sz="quarter" idx="12"/>
          </p:nvPr>
        </p:nvSpPr>
        <p:spPr/>
        <p:txBody>
          <a:bodyPr/>
          <a:lstStyle/>
          <a:p>
            <a:fld id="{7E1AA4F7-FBBC-4AA0-8614-A5F84B8E8DBE}" type="slidenum">
              <a:rPr lang="en-US" smtClean="0"/>
              <a:t>46</a:t>
            </a:fld>
            <a:endParaRPr lang="en-US"/>
          </a:p>
        </p:txBody>
      </p:sp>
      <p:pic>
        <p:nvPicPr>
          <p:cNvPr id="7" name="Content Placeholder 3" descr="Screenshot 2020-09-26 090717.png">
            <a:extLst>
              <a:ext uri="{FF2B5EF4-FFF2-40B4-BE49-F238E27FC236}">
                <a16:creationId xmlns:a16="http://schemas.microsoft.com/office/drawing/2014/main" id="{7A414C3C-8520-4F81-B728-8289B4C6014F}"/>
              </a:ext>
            </a:extLst>
          </p:cNvPr>
          <p:cNvPicPr>
            <a:picLocks noGrp="1" noChangeAspect="1"/>
          </p:cNvPicPr>
          <p:nvPr>
            <p:ph idx="1"/>
          </p:nvPr>
        </p:nvPicPr>
        <p:blipFill>
          <a:blip r:embed="rId2"/>
          <a:stretch>
            <a:fillRect/>
          </a:stretch>
        </p:blipFill>
        <p:spPr>
          <a:xfrm>
            <a:off x="2774374" y="1276114"/>
            <a:ext cx="7232072" cy="5094658"/>
          </a:xfrm>
        </p:spPr>
      </p:pic>
    </p:spTree>
    <p:extLst>
      <p:ext uri="{BB962C8B-B14F-4D97-AF65-F5344CB8AC3E}">
        <p14:creationId xmlns:p14="http://schemas.microsoft.com/office/powerpoint/2010/main" val="412957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2">
            <a:extLst>
              <a:ext uri="{FF2B5EF4-FFF2-40B4-BE49-F238E27FC236}">
                <a16:creationId xmlns:a16="http://schemas.microsoft.com/office/drawing/2014/main" id="{E3269E04-55B0-90EC-A9AB-6ED621BEAB3C}"/>
              </a:ext>
            </a:extLst>
          </p:cNvPr>
          <p:cNvSpPr>
            <a:spLocks noChangeArrowheads="1"/>
          </p:cNvSpPr>
          <p:nvPr/>
        </p:nvSpPr>
        <p:spPr bwMode="auto">
          <a:xfrm>
            <a:off x="1524000" y="0"/>
            <a:ext cx="91440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nb-NO" altLang="nb-NO" sz="1800">
              <a:latin typeface="Calibri" panose="020F0502020204030204" pitchFamily="34" charset="0"/>
              <a:cs typeface="Arial" panose="020B0604020202020204" pitchFamily="34" charset="0"/>
            </a:endParaRPr>
          </a:p>
        </p:txBody>
      </p:sp>
      <p:sp>
        <p:nvSpPr>
          <p:cNvPr id="4099" name="object 3">
            <a:extLst>
              <a:ext uri="{FF2B5EF4-FFF2-40B4-BE49-F238E27FC236}">
                <a16:creationId xmlns:a16="http://schemas.microsoft.com/office/drawing/2014/main" id="{A3A83589-E47A-4196-F7DE-9973071BE30D}"/>
              </a:ext>
            </a:extLst>
          </p:cNvPr>
          <p:cNvSpPr>
            <a:spLocks noChangeArrowheads="1"/>
          </p:cNvSpPr>
          <p:nvPr/>
        </p:nvSpPr>
        <p:spPr bwMode="auto">
          <a:xfrm>
            <a:off x="1524000" y="0"/>
            <a:ext cx="9144000" cy="1028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nb-NO" altLang="nb-NO" sz="1800">
              <a:latin typeface="Calibri" panose="020F0502020204030204" pitchFamily="34" charset="0"/>
              <a:cs typeface="Arial" panose="020B0604020202020204" pitchFamily="34" charset="0"/>
            </a:endParaRPr>
          </a:p>
        </p:txBody>
      </p:sp>
      <p:sp>
        <p:nvSpPr>
          <p:cNvPr id="4100" name="object 4">
            <a:extLst>
              <a:ext uri="{FF2B5EF4-FFF2-40B4-BE49-F238E27FC236}">
                <a16:creationId xmlns:a16="http://schemas.microsoft.com/office/drawing/2014/main" id="{F4E4B027-9C5F-6BCA-7A1D-039FAF46EC47}"/>
              </a:ext>
            </a:extLst>
          </p:cNvPr>
          <p:cNvSpPr>
            <a:spLocks noChangeArrowheads="1"/>
          </p:cNvSpPr>
          <p:nvPr/>
        </p:nvSpPr>
        <p:spPr bwMode="auto">
          <a:xfrm>
            <a:off x="5926138" y="1"/>
            <a:ext cx="4741862" cy="6000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nb-NO" altLang="nb-NO" sz="1800">
              <a:latin typeface="Calibri" panose="020F0502020204030204" pitchFamily="34" charset="0"/>
              <a:cs typeface="Arial" panose="020B0604020202020204" pitchFamily="34" charset="0"/>
            </a:endParaRPr>
          </a:p>
        </p:txBody>
      </p:sp>
      <p:sp>
        <p:nvSpPr>
          <p:cNvPr id="4101" name="object 5">
            <a:extLst>
              <a:ext uri="{FF2B5EF4-FFF2-40B4-BE49-F238E27FC236}">
                <a16:creationId xmlns:a16="http://schemas.microsoft.com/office/drawing/2014/main" id="{864154C8-5A52-B901-F6CD-2AD8BF03D0DC}"/>
              </a:ext>
            </a:extLst>
          </p:cNvPr>
          <p:cNvSpPr>
            <a:spLocks noChangeArrowheads="1"/>
          </p:cNvSpPr>
          <p:nvPr/>
        </p:nvSpPr>
        <p:spPr bwMode="auto">
          <a:xfrm>
            <a:off x="1522412" y="1"/>
            <a:ext cx="9145588" cy="10207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nb-NO" altLang="nb-NO" sz="1800">
              <a:latin typeface="Calibri" panose="020F0502020204030204" pitchFamily="34" charset="0"/>
              <a:cs typeface="Arial" panose="020B0604020202020204" pitchFamily="34" charset="0"/>
            </a:endParaRPr>
          </a:p>
        </p:txBody>
      </p:sp>
      <p:sp>
        <p:nvSpPr>
          <p:cNvPr id="6" name="object 6">
            <a:extLst>
              <a:ext uri="{FF2B5EF4-FFF2-40B4-BE49-F238E27FC236}">
                <a16:creationId xmlns:a16="http://schemas.microsoft.com/office/drawing/2014/main" id="{C611D22D-9765-7CF1-EFF7-2199081C5E72}"/>
              </a:ext>
            </a:extLst>
          </p:cNvPr>
          <p:cNvSpPr txBox="1">
            <a:spLocks noGrp="1"/>
          </p:cNvSpPr>
          <p:nvPr>
            <p:ph type="title"/>
          </p:nvPr>
        </p:nvSpPr>
        <p:spPr>
          <a:xfrm>
            <a:off x="1423555" y="110401"/>
            <a:ext cx="9684327" cy="662300"/>
          </a:xfrm>
        </p:spPr>
        <p:txBody>
          <a:bodyPr vert="horz" lIns="91440" tIns="12065" rIns="91440" bIns="45720" rtlCol="0" anchor="ctr">
            <a:normAutofit/>
          </a:bodyPr>
          <a:lstStyle/>
          <a:p>
            <a:pPr marL="12700">
              <a:spcBef>
                <a:spcPts val="95"/>
              </a:spcBef>
              <a:defRPr/>
            </a:pPr>
            <a:r>
              <a:rPr lang="ne-NP" b="1" spc="-5" dirty="0"/>
              <a:t>  </a:t>
            </a:r>
            <a:r>
              <a:rPr lang="en-US" b="1" spc="-5" dirty="0"/>
              <a:t>                          </a:t>
            </a:r>
            <a:r>
              <a:rPr lang="ne-NP" b="1" spc="-5" dirty="0"/>
              <a:t>दिगो विकासका मुख्य दर्शन</a:t>
            </a:r>
            <a:endParaRPr b="1" dirty="0"/>
          </a:p>
        </p:txBody>
      </p:sp>
      <p:pic>
        <p:nvPicPr>
          <p:cNvPr id="4" name="Content Placeholder 3" descr="A diagram of a company&#10;&#10;Description automatically generated with medium confidence">
            <a:extLst>
              <a:ext uri="{FF2B5EF4-FFF2-40B4-BE49-F238E27FC236}">
                <a16:creationId xmlns:a16="http://schemas.microsoft.com/office/drawing/2014/main" id="{5D021234-DFFE-EC5B-6849-3C0B358F401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73281" y="1258888"/>
            <a:ext cx="10240617" cy="54879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54FC-9825-268F-257D-1E710FDB0DA5}"/>
              </a:ext>
            </a:extLst>
          </p:cNvPr>
          <p:cNvSpPr>
            <a:spLocks noGrp="1"/>
          </p:cNvSpPr>
          <p:nvPr>
            <p:ph type="title"/>
          </p:nvPr>
        </p:nvSpPr>
        <p:spPr>
          <a:xfrm>
            <a:off x="1932710" y="110401"/>
            <a:ext cx="8936182" cy="662300"/>
          </a:xfrm>
        </p:spPr>
        <p:txBody>
          <a:bodyPr>
            <a:normAutofit fontScale="90000"/>
          </a:bodyPr>
          <a:lstStyle/>
          <a:p>
            <a:pPr algn="ctr"/>
            <a:r>
              <a:rPr lang="ne-NP" sz="4400" dirty="0"/>
              <a:t>दिगो विकासका लक्ष्यहरु</a:t>
            </a:r>
            <a:endParaRPr lang="en-US" sz="4400" dirty="0"/>
          </a:p>
        </p:txBody>
      </p:sp>
      <p:pic>
        <p:nvPicPr>
          <p:cNvPr id="7" name="Content Placeholder 6">
            <a:extLst>
              <a:ext uri="{FF2B5EF4-FFF2-40B4-BE49-F238E27FC236}">
                <a16:creationId xmlns:a16="http://schemas.microsoft.com/office/drawing/2014/main" id="{E235B00D-D55F-62CC-FCB3-A7AF3480AA1C}"/>
              </a:ext>
            </a:extLst>
          </p:cNvPr>
          <p:cNvPicPr>
            <a:picLocks noGrp="1" noChangeAspect="1"/>
          </p:cNvPicPr>
          <p:nvPr>
            <p:ph idx="1"/>
          </p:nvPr>
        </p:nvPicPr>
        <p:blipFill>
          <a:blip r:embed="rId2"/>
          <a:stretch>
            <a:fillRect/>
          </a:stretch>
        </p:blipFill>
        <p:spPr>
          <a:xfrm>
            <a:off x="810492" y="1309255"/>
            <a:ext cx="10197234" cy="5103451"/>
          </a:xfrm>
          <a:prstGeom prst="rect">
            <a:avLst/>
          </a:prstGeom>
        </p:spPr>
      </p:pic>
      <p:sp>
        <p:nvSpPr>
          <p:cNvPr id="4" name="Date Placeholder 3">
            <a:extLst>
              <a:ext uri="{FF2B5EF4-FFF2-40B4-BE49-F238E27FC236}">
                <a16:creationId xmlns:a16="http://schemas.microsoft.com/office/drawing/2014/main" id="{919183B1-FE8C-838D-C806-26869DEC383E}"/>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EB1FCDD7-C53D-A1D3-EA5E-E34834DE54A3}"/>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618F840B-BD01-FD6C-CEB0-C0B42CBF7709}"/>
              </a:ext>
            </a:extLst>
          </p:cNvPr>
          <p:cNvSpPr>
            <a:spLocks noGrp="1"/>
          </p:cNvSpPr>
          <p:nvPr>
            <p:ph type="sldNum" sz="quarter" idx="12"/>
          </p:nvPr>
        </p:nvSpPr>
        <p:spPr/>
        <p:txBody>
          <a:bodyPr/>
          <a:lstStyle/>
          <a:p>
            <a:fld id="{7E1AA4F7-FBBC-4AA0-8614-A5F84B8E8DBE}" type="slidenum">
              <a:rPr lang="en-US" smtClean="0"/>
              <a:t>6</a:t>
            </a:fld>
            <a:endParaRPr lang="en-US"/>
          </a:p>
        </p:txBody>
      </p:sp>
    </p:spTree>
    <p:extLst>
      <p:ext uri="{BB962C8B-B14F-4D97-AF65-F5344CB8AC3E}">
        <p14:creationId xmlns:p14="http://schemas.microsoft.com/office/powerpoint/2010/main" val="120352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B996-588D-222B-1635-0A44751F9009}"/>
              </a:ext>
            </a:extLst>
          </p:cNvPr>
          <p:cNvSpPr>
            <a:spLocks noGrp="1"/>
          </p:cNvSpPr>
          <p:nvPr>
            <p:ph type="title"/>
          </p:nvPr>
        </p:nvSpPr>
        <p:spPr/>
        <p:txBody>
          <a:bodyPr>
            <a:normAutofit/>
          </a:bodyPr>
          <a:lstStyle/>
          <a:p>
            <a:pPr algn="ctr"/>
            <a:r>
              <a:rPr lang="ne-NP" sz="4000" dirty="0"/>
              <a:t>सर्व भूतानुकम्पया।।</a:t>
            </a:r>
            <a:r>
              <a:rPr lang="en-US" sz="4000" dirty="0"/>
              <a:t> </a:t>
            </a:r>
          </a:p>
        </p:txBody>
      </p:sp>
      <p:pic>
        <p:nvPicPr>
          <p:cNvPr id="7" name="Content Placeholder 6">
            <a:extLst>
              <a:ext uri="{FF2B5EF4-FFF2-40B4-BE49-F238E27FC236}">
                <a16:creationId xmlns:a16="http://schemas.microsoft.com/office/drawing/2014/main" id="{90914B15-B632-F328-62B5-0569B9B13D48}"/>
              </a:ext>
            </a:extLst>
          </p:cNvPr>
          <p:cNvPicPr>
            <a:picLocks noGrp="1" noChangeAspect="1"/>
          </p:cNvPicPr>
          <p:nvPr>
            <p:ph idx="1"/>
          </p:nvPr>
        </p:nvPicPr>
        <p:blipFill>
          <a:blip r:embed="rId2"/>
          <a:stretch>
            <a:fillRect/>
          </a:stretch>
        </p:blipFill>
        <p:spPr>
          <a:xfrm>
            <a:off x="4516582" y="1028699"/>
            <a:ext cx="6899564" cy="5174673"/>
          </a:xfrm>
          <a:prstGeom prst="rect">
            <a:avLst/>
          </a:prstGeom>
        </p:spPr>
      </p:pic>
      <p:sp>
        <p:nvSpPr>
          <p:cNvPr id="4" name="Date Placeholder 3">
            <a:extLst>
              <a:ext uri="{FF2B5EF4-FFF2-40B4-BE49-F238E27FC236}">
                <a16:creationId xmlns:a16="http://schemas.microsoft.com/office/drawing/2014/main" id="{AEA37852-CB85-1A0B-3169-7D1FB317853A}"/>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204EB7A7-7756-FCE5-E2B7-DED23D5CAC9C}"/>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09384BC6-39DC-68C3-168D-82510310E802}"/>
              </a:ext>
            </a:extLst>
          </p:cNvPr>
          <p:cNvSpPr>
            <a:spLocks noGrp="1"/>
          </p:cNvSpPr>
          <p:nvPr>
            <p:ph type="sldNum" sz="quarter" idx="12"/>
          </p:nvPr>
        </p:nvSpPr>
        <p:spPr/>
        <p:txBody>
          <a:bodyPr/>
          <a:lstStyle/>
          <a:p>
            <a:fld id="{7E1AA4F7-FBBC-4AA0-8614-A5F84B8E8DBE}" type="slidenum">
              <a:rPr lang="en-US" smtClean="0"/>
              <a:t>7</a:t>
            </a:fld>
            <a:endParaRPr lang="en-US"/>
          </a:p>
        </p:txBody>
      </p:sp>
      <p:pic>
        <p:nvPicPr>
          <p:cNvPr id="1026" name="Picture 2" descr="One Health - Wikipedia">
            <a:extLst>
              <a:ext uri="{FF2B5EF4-FFF2-40B4-BE49-F238E27FC236}">
                <a16:creationId xmlns:a16="http://schemas.microsoft.com/office/drawing/2014/main" id="{00B5F798-CCD8-CCED-69D4-15DE4FE69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24" y="1693718"/>
            <a:ext cx="4616821" cy="44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EE17-7053-F414-099B-8EF67E63684A}"/>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953A2938-C520-1779-3B3E-A0C99F51C9E7}"/>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984AAD70-F998-2007-B0D3-A46B14F4A5B9}"/>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11387D60-161D-E94B-3052-1BDFD39C5D05}"/>
              </a:ext>
            </a:extLst>
          </p:cNvPr>
          <p:cNvSpPr>
            <a:spLocks noGrp="1"/>
          </p:cNvSpPr>
          <p:nvPr>
            <p:ph type="sldNum" sz="quarter" idx="12"/>
          </p:nvPr>
        </p:nvSpPr>
        <p:spPr/>
        <p:txBody>
          <a:bodyPr/>
          <a:lstStyle/>
          <a:p>
            <a:fld id="{7E1AA4F7-FBBC-4AA0-8614-A5F84B8E8DBE}" type="slidenum">
              <a:rPr lang="en-US" smtClean="0"/>
              <a:t>8</a:t>
            </a:fld>
            <a:endParaRPr lang="en-US"/>
          </a:p>
        </p:txBody>
      </p:sp>
      <p:pic>
        <p:nvPicPr>
          <p:cNvPr id="7" name="Content Placeholder 4" descr="fbb7ae321d709f94d13fe3892c1d5928.png">
            <a:extLst>
              <a:ext uri="{FF2B5EF4-FFF2-40B4-BE49-F238E27FC236}">
                <a16:creationId xmlns:a16="http://schemas.microsoft.com/office/drawing/2014/main" id="{151EBB11-13E1-B0F4-07E7-E4A45C7C6658}"/>
              </a:ext>
            </a:extLst>
          </p:cNvPr>
          <p:cNvPicPr>
            <a:picLocks noGrp="1" noChangeAspect="1"/>
          </p:cNvPicPr>
          <p:nvPr>
            <p:ph idx="1"/>
          </p:nvPr>
        </p:nvPicPr>
        <p:blipFill>
          <a:blip r:embed="rId2"/>
          <a:stretch>
            <a:fillRect/>
          </a:stretch>
        </p:blipFill>
        <p:spPr>
          <a:xfrm>
            <a:off x="3584865" y="1209122"/>
            <a:ext cx="4800600" cy="5257800"/>
          </a:xfrm>
        </p:spPr>
      </p:pic>
    </p:spTree>
    <p:extLst>
      <p:ext uri="{BB962C8B-B14F-4D97-AF65-F5344CB8AC3E}">
        <p14:creationId xmlns:p14="http://schemas.microsoft.com/office/powerpoint/2010/main" val="396384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A7D4-CB42-4E17-60CC-844AEA963ACF}"/>
              </a:ext>
            </a:extLst>
          </p:cNvPr>
          <p:cNvSpPr>
            <a:spLocks noGrp="1"/>
          </p:cNvSpPr>
          <p:nvPr>
            <p:ph type="title"/>
          </p:nvPr>
        </p:nvSpPr>
        <p:spPr>
          <a:xfrm>
            <a:off x="975691" y="1995055"/>
            <a:ext cx="10240617" cy="1808018"/>
          </a:xfrm>
        </p:spPr>
        <p:txBody>
          <a:bodyPr/>
          <a:lstStyle/>
          <a:p>
            <a:r>
              <a:rPr lang="ne-NP" dirty="0"/>
              <a:t>कसरी आयुर्वेद तथा योगद्बारा स्वस्थ उत्पादनशील नागरिक बनाउन सकिन्छ। </a:t>
            </a:r>
            <a:endParaRPr lang="en-US" dirty="0"/>
          </a:p>
        </p:txBody>
      </p:sp>
      <p:sp>
        <p:nvSpPr>
          <p:cNvPr id="4" name="Date Placeholder 3">
            <a:extLst>
              <a:ext uri="{FF2B5EF4-FFF2-40B4-BE49-F238E27FC236}">
                <a16:creationId xmlns:a16="http://schemas.microsoft.com/office/drawing/2014/main" id="{6D36AC7B-015A-70D1-63BB-77B44FD0669B}"/>
              </a:ext>
            </a:extLst>
          </p:cNvPr>
          <p:cNvSpPr>
            <a:spLocks noGrp="1"/>
          </p:cNvSpPr>
          <p:nvPr>
            <p:ph type="dt" sz="half" idx="10"/>
          </p:nvPr>
        </p:nvSpPr>
        <p:spPr/>
        <p:txBody>
          <a:bodyPr/>
          <a:lstStyle/>
          <a:p>
            <a:fld id="{C42AF6AC-1F93-4351-9AD6-47F0B4BDD8E0}" type="datetime1">
              <a:rPr lang="en-US" smtClean="0"/>
              <a:t>3/12/26</a:t>
            </a:fld>
            <a:endParaRPr lang="en-US"/>
          </a:p>
        </p:txBody>
      </p:sp>
      <p:sp>
        <p:nvSpPr>
          <p:cNvPr id="5" name="Footer Placeholder 4">
            <a:extLst>
              <a:ext uri="{FF2B5EF4-FFF2-40B4-BE49-F238E27FC236}">
                <a16:creationId xmlns:a16="http://schemas.microsoft.com/office/drawing/2014/main" id="{09CCFC2E-67CF-5F87-A18A-937ACFB23AF7}"/>
              </a:ext>
            </a:extLst>
          </p:cNvPr>
          <p:cNvSpPr>
            <a:spLocks noGrp="1"/>
          </p:cNvSpPr>
          <p:nvPr>
            <p:ph type="ftr" sz="quarter" idx="11"/>
          </p:nvPr>
        </p:nvSpPr>
        <p:spPr/>
        <p:txBody>
          <a:bodyPr/>
          <a:lstStyle/>
          <a:p>
            <a:r>
              <a:rPr lang="en-US"/>
              <a:t>PPMD, MoHP</a:t>
            </a:r>
            <a:endParaRPr lang="en-US" dirty="0"/>
          </a:p>
        </p:txBody>
      </p:sp>
      <p:sp>
        <p:nvSpPr>
          <p:cNvPr id="6" name="Slide Number Placeholder 5">
            <a:extLst>
              <a:ext uri="{FF2B5EF4-FFF2-40B4-BE49-F238E27FC236}">
                <a16:creationId xmlns:a16="http://schemas.microsoft.com/office/drawing/2014/main" id="{0FD0B1FE-A96D-51CB-16E8-177990E63C36}"/>
              </a:ext>
            </a:extLst>
          </p:cNvPr>
          <p:cNvSpPr>
            <a:spLocks noGrp="1"/>
          </p:cNvSpPr>
          <p:nvPr>
            <p:ph type="sldNum" sz="quarter" idx="12"/>
          </p:nvPr>
        </p:nvSpPr>
        <p:spPr/>
        <p:txBody>
          <a:bodyPr/>
          <a:lstStyle/>
          <a:p>
            <a:fld id="{7E1AA4F7-FBBC-4AA0-8614-A5F84B8E8DBE}" type="slidenum">
              <a:rPr lang="en-US" smtClean="0"/>
              <a:t>9</a:t>
            </a:fld>
            <a:endParaRPr lang="en-US"/>
          </a:p>
        </p:txBody>
      </p:sp>
    </p:spTree>
    <p:extLst>
      <p:ext uri="{BB962C8B-B14F-4D97-AF65-F5344CB8AC3E}">
        <p14:creationId xmlns:p14="http://schemas.microsoft.com/office/powerpoint/2010/main" val="142510238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8862107-16B1-481D-A357-CF7611AD7873}" vid="{780E9D40-B22A-4B4E-96B2-BEC49D7AF5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633</TotalTime>
  <Words>2865</Words>
  <Application>Microsoft Macintosh PowerPoint</Application>
  <PresentationFormat>Widescreen</PresentationFormat>
  <Paragraphs>323</Paragraphs>
  <Slides>46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vt:lpstr>
      <vt:lpstr>Arial</vt:lpstr>
      <vt:lpstr>ArialMT</vt:lpstr>
      <vt:lpstr>Calibri</vt:lpstr>
      <vt:lpstr>Calibri Light</vt:lpstr>
      <vt:lpstr>Kalimati</vt:lpstr>
      <vt:lpstr>Kokila</vt:lpstr>
      <vt:lpstr>Source Sans Pro</vt:lpstr>
      <vt:lpstr>Times New Roman</vt:lpstr>
      <vt:lpstr>Theme1</vt:lpstr>
      <vt:lpstr> Role of Ayurveda and Yoga in Sustainable Development of Health in Nepal नेपालमा दिगो  स्वास्थ्य विकासमा आयुर्वेद तथा योग क्षेत्रको भूमिका </vt:lpstr>
      <vt:lpstr>सुस्वागतम्</vt:lpstr>
      <vt:lpstr>Table of Contents  प्रस्तुतीका विषय सूचि</vt:lpstr>
      <vt:lpstr>के हो त दिगो विकास?</vt:lpstr>
      <vt:lpstr>                            दिगो विकासका मुख्य दर्शन</vt:lpstr>
      <vt:lpstr>दिगो विकासका लक्ष्यहरु</vt:lpstr>
      <vt:lpstr>सर्व भूतानुकम्पया।। </vt:lpstr>
      <vt:lpstr>PowerPoint Presentation</vt:lpstr>
      <vt:lpstr>कसरी आयुर्वेद तथा योगद्बारा स्वस्थ उत्पादनशील नागरिक बनाउन सकिन्छ। </vt:lpstr>
      <vt:lpstr>विकासक्रम</vt:lpstr>
      <vt:lpstr>स्वस्थ व्यक्तिको परिभाषा र यसका बृहत निर्धारकहरु</vt:lpstr>
      <vt:lpstr>सामाजिक स्वास्थ्य</vt:lpstr>
      <vt:lpstr>त्रय उपस्तम्भ-                ( जीवनका तीन खम्बा)</vt:lpstr>
      <vt:lpstr>स्वास्थ्य प्रवर्द्बन नै दिगो विकास लक्ष्य प्राप्ती</vt:lpstr>
      <vt:lpstr>जीवन चक्र</vt:lpstr>
      <vt:lpstr>PowerPoint Presentation</vt:lpstr>
      <vt:lpstr>PowerPoint Presentation</vt:lpstr>
      <vt:lpstr>ऋतु परिवर्तन र स्वास्थ्य</vt:lpstr>
      <vt:lpstr>शरीरको आवधिक संशोधन Seasonal Campaigning of Body Purification</vt:lpstr>
      <vt:lpstr>तथ्याङ्कीय विश्लेषण</vt:lpstr>
      <vt:lpstr>जानसांख्यकि बनोट- जनसंख्या प्रतिवेदन २०७८</vt:lpstr>
      <vt:lpstr>नेपालीको औषत आयु</vt:lpstr>
      <vt:lpstr>                      प्रदेशत औषत आयु</vt:lpstr>
      <vt:lpstr>आत्महत्याको अवस्था</vt:lpstr>
      <vt:lpstr>Trends in Anemia among Children and Women </vt:lpstr>
      <vt:lpstr>Nutritional Status of Women</vt:lpstr>
      <vt:lpstr>Recent Violence by Husband/ Intimate Partner</vt:lpstr>
      <vt:lpstr>Trends in the prevalence</vt:lpstr>
      <vt:lpstr>Prevalence of anxiety</vt:lpstr>
      <vt:lpstr>PowerPoint Presentation</vt:lpstr>
      <vt:lpstr>Number of deaths</vt:lpstr>
      <vt:lpstr>Minimum Acceptable Diet</vt:lpstr>
      <vt:lpstr>Introduction of Complementary Foods</vt:lpstr>
      <vt:lpstr>Trends in Child Growth Measures</vt:lpstr>
      <vt:lpstr>Suicide Mortality Rate </vt:lpstr>
      <vt:lpstr>Life Lost due to Road Traffic Accidents (RTA) </vt:lpstr>
      <vt:lpstr> Burden of Disease: Death in 1990 and 2021  रोगको भार परिवर्तन </vt:lpstr>
      <vt:lpstr>विश्वव्यापी अभ्यास</vt:lpstr>
      <vt:lpstr>कोभिड १९ मा आयुर्वेद</vt:lpstr>
      <vt:lpstr>योगद्बारा मानसिक स्वास्थ्य</vt:lpstr>
      <vt:lpstr>नागरिक आरोग्य सेवा कार्यक्रमका</vt:lpstr>
      <vt:lpstr>के तपाँईलाई थाहा छ ?   यो कुन पर्वसँग सम्बन्धित छ ?</vt:lpstr>
      <vt:lpstr>                       खाद्य पिरामिड</vt:lpstr>
      <vt:lpstr>सार संक्षेप सन्देश- स्वस्थ नेपाल, सुखी नेपाली</vt:lpstr>
      <vt:lpstr>गुरु मन्त्र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Puspa Poudel</dc:creator>
  <cp:lastModifiedBy>Prerok Regmi Dr.</cp:lastModifiedBy>
  <cp:revision>15</cp:revision>
  <dcterms:created xsi:type="dcterms:W3CDTF">2024-07-22T01:47:03Z</dcterms:created>
  <dcterms:modified xsi:type="dcterms:W3CDTF">2026-03-12T10:19:36Z</dcterms:modified>
</cp:coreProperties>
</file>